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5.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notesSlides/notesSlide11.xml" ContentType="application/vnd.openxmlformats-officedocument.presentationml.notesSlide+xml"/>
  <Override PartName="/ppt/charts/chart9.xml" ContentType="application/vnd.openxmlformats-officedocument.drawingml.chart+xml"/>
  <Override PartName="/ppt/theme/themeOverride8.xml" ContentType="application/vnd.openxmlformats-officedocument.themeOverride+xml"/>
  <Override PartName="/ppt/charts/chart10.xml" ContentType="application/vnd.openxmlformats-officedocument.drawingml.chart+xml"/>
  <Override PartName="/ppt/theme/themeOverride9.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6"/>
  </p:notesMasterIdLst>
  <p:handoutMasterIdLst>
    <p:handoutMasterId r:id="rId67"/>
  </p:handoutMasterIdLst>
  <p:sldIdLst>
    <p:sldId id="256" r:id="rId5"/>
    <p:sldId id="277" r:id="rId6"/>
    <p:sldId id="263" r:id="rId7"/>
    <p:sldId id="270" r:id="rId8"/>
    <p:sldId id="299" r:id="rId9"/>
    <p:sldId id="326" r:id="rId10"/>
    <p:sldId id="330" r:id="rId11"/>
    <p:sldId id="327" r:id="rId12"/>
    <p:sldId id="342" r:id="rId13"/>
    <p:sldId id="328" r:id="rId14"/>
    <p:sldId id="329" r:id="rId15"/>
    <p:sldId id="324" r:id="rId16"/>
    <p:sldId id="290" r:id="rId17"/>
    <p:sldId id="297" r:id="rId18"/>
    <p:sldId id="325" r:id="rId19"/>
    <p:sldId id="298" r:id="rId20"/>
    <p:sldId id="295" r:id="rId21"/>
    <p:sldId id="289" r:id="rId22"/>
    <p:sldId id="279" r:id="rId23"/>
    <p:sldId id="280" r:id="rId24"/>
    <p:sldId id="282" r:id="rId25"/>
    <p:sldId id="284" r:id="rId26"/>
    <p:sldId id="287" r:id="rId27"/>
    <p:sldId id="285" r:id="rId28"/>
    <p:sldId id="286" r:id="rId29"/>
    <p:sldId id="288" r:id="rId30"/>
    <p:sldId id="296" r:id="rId31"/>
    <p:sldId id="341" r:id="rId32"/>
    <p:sldId id="300" r:id="rId33"/>
    <p:sldId id="301" r:id="rId34"/>
    <p:sldId id="302" r:id="rId35"/>
    <p:sldId id="303" r:id="rId36"/>
    <p:sldId id="304" r:id="rId37"/>
    <p:sldId id="305" r:id="rId38"/>
    <p:sldId id="306" r:id="rId39"/>
    <p:sldId id="307" r:id="rId40"/>
    <p:sldId id="308" r:id="rId41"/>
    <p:sldId id="309" r:id="rId42"/>
    <p:sldId id="310" r:id="rId43"/>
    <p:sldId id="311" r:id="rId44"/>
    <p:sldId id="312" r:id="rId45"/>
    <p:sldId id="313" r:id="rId46"/>
    <p:sldId id="314" r:id="rId47"/>
    <p:sldId id="315" r:id="rId48"/>
    <p:sldId id="316" r:id="rId49"/>
    <p:sldId id="317" r:id="rId50"/>
    <p:sldId id="318" r:id="rId51"/>
    <p:sldId id="319" r:id="rId52"/>
    <p:sldId id="320" r:id="rId53"/>
    <p:sldId id="321" r:id="rId54"/>
    <p:sldId id="322" r:id="rId55"/>
    <p:sldId id="323" r:id="rId56"/>
    <p:sldId id="331" r:id="rId57"/>
    <p:sldId id="332" r:id="rId58"/>
    <p:sldId id="333" r:id="rId59"/>
    <p:sldId id="334" r:id="rId60"/>
    <p:sldId id="335" r:id="rId61"/>
    <p:sldId id="336" r:id="rId62"/>
    <p:sldId id="337" r:id="rId63"/>
    <p:sldId id="338" r:id="rId64"/>
    <p:sldId id="339" r:id="rId6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78C1"/>
    <a:srgbClr val="EAEAEA"/>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21" autoAdjust="0"/>
    <p:restoredTop sz="93606" autoAdjust="0"/>
  </p:normalViewPr>
  <p:slideViewPr>
    <p:cSldViewPr>
      <p:cViewPr varScale="1">
        <p:scale>
          <a:sx n="77" d="100"/>
          <a:sy n="77" d="100"/>
        </p:scale>
        <p:origin x="1315"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9.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file:///\\data2\cr$\GROUPS\Marketing\Brandon\FEP\Biz%20Plan\FEP%20Business%20Plan%20Data.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data2\cr$\GROUPS\Marketing\Brandon\FEP\Biz%20Plan\FEP%20Business%20Plan%20Data.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5"/>
      <c:rotY val="0"/>
      <c:rAngAx val="0"/>
    </c:view3D>
    <c:floor>
      <c:thickness val="0"/>
    </c:floor>
    <c:sideWall>
      <c:thickness val="0"/>
    </c:sideWall>
    <c:backWall>
      <c:thickness val="0"/>
    </c:backWall>
    <c:plotArea>
      <c:layout>
        <c:manualLayout>
          <c:layoutTarget val="inner"/>
          <c:xMode val="edge"/>
          <c:yMode val="edge"/>
          <c:x val="0.19983108116149137"/>
          <c:y val="0.22525782175027959"/>
          <c:w val="0.710275511219286"/>
          <c:h val="0.68659163530861955"/>
        </c:manualLayout>
      </c:layout>
      <c:pie3DChart>
        <c:varyColors val="1"/>
        <c:ser>
          <c:idx val="0"/>
          <c:order val="0"/>
          <c:tx>
            <c:strRef>
              <c:f>Sheet1!$B$1</c:f>
              <c:strCache>
                <c:ptCount val="1"/>
                <c:pt idx="0">
                  <c:v>Enrollment</c:v>
                </c:pt>
              </c:strCache>
            </c:strRef>
          </c:tx>
          <c:dPt>
            <c:idx val="1"/>
            <c:bubble3D val="0"/>
            <c:spPr>
              <a:solidFill>
                <a:srgbClr val="00B0F0"/>
              </a:solidFill>
            </c:spPr>
            <c:extLst>
              <c:ext xmlns:c16="http://schemas.microsoft.com/office/drawing/2014/chart" uri="{C3380CC4-5D6E-409C-BE32-E72D297353CC}">
                <c16:uniqueId val="{00000001-2B53-417A-B241-63FD407EFF26}"/>
              </c:ext>
            </c:extLst>
          </c:dPt>
          <c:dPt>
            <c:idx val="2"/>
            <c:bubble3D val="0"/>
            <c:spPr>
              <a:solidFill>
                <a:srgbClr val="66CCFF"/>
              </a:solidFill>
            </c:spPr>
            <c:extLst>
              <c:ext xmlns:c16="http://schemas.microsoft.com/office/drawing/2014/chart" uri="{C3380CC4-5D6E-409C-BE32-E72D297353CC}">
                <c16:uniqueId val="{00000003-2B53-417A-B241-63FD407EFF26}"/>
              </c:ext>
            </c:extLst>
          </c:dPt>
          <c:dPt>
            <c:idx val="3"/>
            <c:bubble3D val="0"/>
            <c:spPr>
              <a:solidFill>
                <a:srgbClr val="7030A0"/>
              </a:solidFill>
            </c:spPr>
            <c:extLst>
              <c:ext xmlns:c16="http://schemas.microsoft.com/office/drawing/2014/chart" uri="{C3380CC4-5D6E-409C-BE32-E72D297353CC}">
                <c16:uniqueId val="{00000005-2B53-417A-B241-63FD407EFF26}"/>
              </c:ext>
            </c:extLst>
          </c:dPt>
          <c:dPt>
            <c:idx val="4"/>
            <c:bubble3D val="0"/>
            <c:spPr>
              <a:solidFill>
                <a:srgbClr val="FF3300"/>
              </a:solidFill>
            </c:spPr>
            <c:extLst>
              <c:ext xmlns:c16="http://schemas.microsoft.com/office/drawing/2014/chart" uri="{C3380CC4-5D6E-409C-BE32-E72D297353CC}">
                <c16:uniqueId val="{00000007-2B53-417A-B241-63FD407EFF26}"/>
              </c:ext>
            </c:extLst>
          </c:dPt>
          <c:dPt>
            <c:idx val="5"/>
            <c:bubble3D val="0"/>
            <c:spPr>
              <a:solidFill>
                <a:srgbClr val="92D050"/>
              </a:solidFill>
            </c:spPr>
            <c:extLst>
              <c:ext xmlns:c16="http://schemas.microsoft.com/office/drawing/2014/chart" uri="{C3380CC4-5D6E-409C-BE32-E72D297353CC}">
                <c16:uniqueId val="{00000009-2B53-417A-B241-63FD407EFF26}"/>
              </c:ext>
            </c:extLst>
          </c:dPt>
          <c:dPt>
            <c:idx val="6"/>
            <c:bubble3D val="0"/>
            <c:spPr>
              <a:solidFill>
                <a:srgbClr val="00B050"/>
              </a:solidFill>
            </c:spPr>
            <c:extLst>
              <c:ext xmlns:c16="http://schemas.microsoft.com/office/drawing/2014/chart" uri="{C3380CC4-5D6E-409C-BE32-E72D297353CC}">
                <c16:uniqueId val="{0000000B-2B53-417A-B241-63FD407EFF26}"/>
              </c:ext>
            </c:extLst>
          </c:dPt>
          <c:dPt>
            <c:idx val="7"/>
            <c:bubble3D val="0"/>
            <c:spPr>
              <a:solidFill>
                <a:schemeClr val="accent4">
                  <a:lumMod val="50000"/>
                </a:schemeClr>
              </a:solidFill>
            </c:spPr>
            <c:extLst>
              <c:ext xmlns:c16="http://schemas.microsoft.com/office/drawing/2014/chart" uri="{C3380CC4-5D6E-409C-BE32-E72D297353CC}">
                <c16:uniqueId val="{0000000D-2B53-417A-B241-63FD407EFF26}"/>
              </c:ext>
            </c:extLst>
          </c:dPt>
          <c:dPt>
            <c:idx val="8"/>
            <c:bubble3D val="0"/>
            <c:spPr>
              <a:solidFill>
                <a:srgbClr val="FF9933"/>
              </a:solidFill>
            </c:spPr>
            <c:extLst>
              <c:ext xmlns:c16="http://schemas.microsoft.com/office/drawing/2014/chart" uri="{C3380CC4-5D6E-409C-BE32-E72D297353CC}">
                <c16:uniqueId val="{0000000F-2B53-417A-B241-63FD407EFF26}"/>
              </c:ext>
            </c:extLst>
          </c:dPt>
          <c:dPt>
            <c:idx val="9"/>
            <c:bubble3D val="0"/>
            <c:spPr>
              <a:solidFill>
                <a:schemeClr val="bg1">
                  <a:lumMod val="50000"/>
                </a:schemeClr>
              </a:solidFill>
            </c:spPr>
            <c:extLst>
              <c:ext xmlns:c16="http://schemas.microsoft.com/office/drawing/2014/chart" uri="{C3380CC4-5D6E-409C-BE32-E72D297353CC}">
                <c16:uniqueId val="{00000011-2B53-417A-B241-63FD407EFF26}"/>
              </c:ext>
            </c:extLst>
          </c:dPt>
          <c:dPt>
            <c:idx val="10"/>
            <c:bubble3D val="0"/>
            <c:spPr>
              <a:solidFill>
                <a:schemeClr val="tx1">
                  <a:lumMod val="75000"/>
                  <a:lumOff val="25000"/>
                </a:schemeClr>
              </a:solidFill>
            </c:spPr>
            <c:extLst>
              <c:ext xmlns:c16="http://schemas.microsoft.com/office/drawing/2014/chart" uri="{C3380CC4-5D6E-409C-BE32-E72D297353CC}">
                <c16:uniqueId val="{00000013-2B53-417A-B241-63FD407EFF26}"/>
              </c:ext>
            </c:extLst>
          </c:dPt>
          <c:dPt>
            <c:idx val="11"/>
            <c:bubble3D val="0"/>
            <c:spPr>
              <a:solidFill>
                <a:srgbClr val="B7A669"/>
              </a:solidFill>
            </c:spPr>
            <c:extLst>
              <c:ext xmlns:c16="http://schemas.microsoft.com/office/drawing/2014/chart" uri="{C3380CC4-5D6E-409C-BE32-E72D297353CC}">
                <c16:uniqueId val="{00000015-2B53-417A-B241-63FD407EFF26}"/>
              </c:ext>
            </c:extLst>
          </c:dPt>
          <c:dPt>
            <c:idx val="12"/>
            <c:bubble3D val="0"/>
            <c:spPr>
              <a:solidFill>
                <a:srgbClr val="CC9900"/>
              </a:solidFill>
            </c:spPr>
            <c:extLst>
              <c:ext xmlns:c16="http://schemas.microsoft.com/office/drawing/2014/chart" uri="{C3380CC4-5D6E-409C-BE32-E72D297353CC}">
                <c16:uniqueId val="{00000017-2B53-417A-B241-63FD407EFF26}"/>
              </c:ext>
            </c:extLst>
          </c:dPt>
          <c:dLbls>
            <c:dLbl>
              <c:idx val="0"/>
              <c:layout>
                <c:manualLayout>
                  <c:x val="-0.18692361468835086"/>
                  <c:y val="7.8843638397659316E-2"/>
                </c:manualLayout>
              </c:layout>
              <c:tx>
                <c:rich>
                  <a:bodyPr/>
                  <a:lstStyle/>
                  <a:p>
                    <a:pPr>
                      <a:defRPr sz="1200" b="1">
                        <a:solidFill>
                          <a:schemeClr val="bg1"/>
                        </a:solidFill>
                      </a:defRPr>
                    </a:pPr>
                    <a:r>
                      <a:rPr lang="en-US" sz="1200" b="1" i="0" baseline="0" dirty="0">
                        <a:solidFill>
                          <a:schemeClr val="bg1"/>
                        </a:solidFill>
                      </a:rPr>
                      <a:t>FEP SO</a:t>
                    </a:r>
                    <a:endParaRPr lang="en-US" sz="1200" b="1" dirty="0">
                      <a:solidFill>
                        <a:schemeClr val="bg1"/>
                      </a:solidFill>
                    </a:endParaRPr>
                  </a:p>
                  <a:p>
                    <a:pPr>
                      <a:defRPr sz="1200" b="1">
                        <a:solidFill>
                          <a:schemeClr val="bg1"/>
                        </a:solidFill>
                      </a:defRPr>
                    </a:pPr>
                    <a:r>
                      <a:rPr lang="en-US" sz="1200" b="1" i="0" baseline="0" dirty="0">
                        <a:solidFill>
                          <a:schemeClr val="bg1"/>
                        </a:solidFill>
                      </a:rPr>
                      <a:t>1,616,205</a:t>
                    </a:r>
                    <a:endParaRPr lang="en-US" sz="1200" b="1" dirty="0">
                      <a:solidFill>
                        <a:schemeClr val="bg1"/>
                      </a:solidFill>
                    </a:endParaRPr>
                  </a:p>
                  <a:p>
                    <a:pPr>
                      <a:defRPr sz="1200" b="1">
                        <a:solidFill>
                          <a:schemeClr val="bg1"/>
                        </a:solidFill>
                      </a:defRPr>
                    </a:pPr>
                    <a:r>
                      <a:rPr lang="en-US" sz="1200" b="1" i="0" baseline="0" dirty="0">
                        <a:solidFill>
                          <a:schemeClr val="bg1"/>
                        </a:solidFill>
                      </a:rPr>
                      <a:t>40%</a:t>
                    </a:r>
                    <a:endParaRPr lang="en-US" sz="1000" b="1" i="0" baseline="0" dirty="0">
                      <a:solidFill>
                        <a:schemeClr val="bg1"/>
                      </a:solidFill>
                    </a:endParaRPr>
                  </a:p>
                </c:rich>
              </c:tx>
              <c:numFmt formatCode="0.0%" sourceLinked="0"/>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2B53-417A-B241-63FD407EFF26}"/>
                </c:ext>
              </c:extLst>
            </c:dLbl>
            <c:dLbl>
              <c:idx val="1"/>
              <c:layout>
                <c:manualLayout>
                  <c:x val="8.6063744286329236E-2"/>
                  <c:y val="-0.36984296309478643"/>
                </c:manualLayout>
              </c:layout>
              <c:tx>
                <c:rich>
                  <a:bodyPr/>
                  <a:lstStyle/>
                  <a:p>
                    <a:pPr>
                      <a:defRPr sz="1200" b="1">
                        <a:solidFill>
                          <a:schemeClr val="bg1"/>
                        </a:solidFill>
                      </a:defRPr>
                    </a:pPr>
                    <a:r>
                      <a:rPr lang="en-US" sz="1200" b="1" i="0" baseline="0" dirty="0">
                        <a:solidFill>
                          <a:schemeClr val="bg1"/>
                        </a:solidFill>
                      </a:rPr>
                      <a:t>FEP BO</a:t>
                    </a:r>
                    <a:endParaRPr lang="en-US" sz="1200" b="1" dirty="0">
                      <a:solidFill>
                        <a:schemeClr val="bg1"/>
                      </a:solidFill>
                    </a:endParaRPr>
                  </a:p>
                  <a:p>
                    <a:pPr>
                      <a:defRPr sz="1200" b="1">
                        <a:solidFill>
                          <a:schemeClr val="bg1"/>
                        </a:solidFill>
                      </a:defRPr>
                    </a:pPr>
                    <a:r>
                      <a:rPr lang="en-US" sz="1200" b="1" dirty="0">
                        <a:solidFill>
                          <a:schemeClr val="bg1"/>
                        </a:solidFill>
                      </a:rPr>
                      <a:t>974,104</a:t>
                    </a:r>
                  </a:p>
                  <a:p>
                    <a:pPr>
                      <a:defRPr sz="1200" b="1">
                        <a:solidFill>
                          <a:schemeClr val="bg1"/>
                        </a:solidFill>
                      </a:defRPr>
                    </a:pPr>
                    <a:r>
                      <a:rPr lang="en-US" sz="1200" b="1" i="0" baseline="0" dirty="0">
                        <a:solidFill>
                          <a:schemeClr val="bg1"/>
                        </a:solidFill>
                      </a:rPr>
                      <a:t>24%</a:t>
                    </a:r>
                    <a:endParaRPr lang="en-US" sz="1000" b="1" i="0" baseline="0" dirty="0">
                      <a:solidFill>
                        <a:schemeClr val="bg1"/>
                      </a:solidFill>
                    </a:endParaRPr>
                  </a:p>
                </c:rich>
              </c:tx>
              <c:numFmt formatCode="0.0%" sourceLinked="0"/>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B53-417A-B241-63FD407EFF26}"/>
                </c:ext>
              </c:extLst>
            </c:dLbl>
            <c:dLbl>
              <c:idx val="2"/>
              <c:layout>
                <c:manualLayout>
                  <c:x val="8.4254280432061748E-2"/>
                  <c:y val="0.14440019665583037"/>
                </c:manualLayout>
              </c:layout>
              <c:tx>
                <c:rich>
                  <a:bodyPr/>
                  <a:lstStyle/>
                  <a:p>
                    <a:pPr>
                      <a:defRPr sz="1200" b="1">
                        <a:solidFill>
                          <a:srgbClr val="66CCFF"/>
                        </a:solidFill>
                      </a:defRPr>
                    </a:pPr>
                    <a:r>
                      <a:rPr lang="en-US" dirty="0"/>
                      <a:t>BLUE CMP's
104,022
3%</a:t>
                    </a:r>
                  </a:p>
                </c:rich>
              </c:tx>
              <c:numFmt formatCode="0.0%" sourceLinked="0"/>
              <c:spPr>
                <a:noFill/>
              </c:spPr>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2B53-417A-B241-63FD407EFF26}"/>
                </c:ext>
              </c:extLst>
            </c:dLbl>
            <c:dLbl>
              <c:idx val="3"/>
              <c:layout>
                <c:manualLayout>
                  <c:x val="-5.2432275739200319E-2"/>
                  <c:y val="0.15359644860305185"/>
                </c:manualLayout>
              </c:layout>
              <c:tx>
                <c:rich>
                  <a:bodyPr/>
                  <a:lstStyle/>
                  <a:p>
                    <a:pPr>
                      <a:defRPr sz="1200" b="1">
                        <a:solidFill>
                          <a:srgbClr val="7030A0"/>
                        </a:solidFill>
                      </a:defRPr>
                    </a:pPr>
                    <a:r>
                      <a:rPr lang="en-US" dirty="0">
                        <a:solidFill>
                          <a:srgbClr val="7030A0"/>
                        </a:solidFill>
                      </a:rPr>
                      <a:t>GEHA
319,327
8%</a:t>
                    </a:r>
                  </a:p>
                </c:rich>
              </c:tx>
              <c:numFmt formatCode="0.0%" sourceLinked="0"/>
              <c:spPr/>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2B53-417A-B241-63FD407EFF26}"/>
                </c:ext>
              </c:extLst>
            </c:dLbl>
            <c:dLbl>
              <c:idx val="4"/>
              <c:layout>
                <c:manualLayout>
                  <c:x val="-9.3517580812516946E-2"/>
                  <c:y val="0.28266785797595928"/>
                </c:manualLayout>
              </c:layout>
              <c:tx>
                <c:rich>
                  <a:bodyPr/>
                  <a:lstStyle/>
                  <a:p>
                    <a:pPr>
                      <a:defRPr sz="1200" b="1">
                        <a:solidFill>
                          <a:srgbClr val="FF3300"/>
                        </a:solidFill>
                      </a:defRPr>
                    </a:pPr>
                    <a:r>
                      <a:rPr lang="en-US" dirty="0"/>
                      <a:t>MAIL HANDLERS
126,328
3%</a:t>
                    </a:r>
                  </a:p>
                </c:rich>
              </c:tx>
              <c:numFmt formatCode="0.0%" sourceLinked="0"/>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2B53-417A-B241-63FD407EFF26}"/>
                </c:ext>
              </c:extLst>
            </c:dLbl>
            <c:dLbl>
              <c:idx val="5"/>
              <c:layout>
                <c:manualLayout>
                  <c:x val="-8.9459101687787868E-2"/>
                  <c:y val="0.14480652890826418"/>
                </c:manualLayout>
              </c:layout>
              <c:tx>
                <c:rich>
                  <a:bodyPr/>
                  <a:lstStyle/>
                  <a:p>
                    <a:pPr>
                      <a:defRPr sz="1200" b="1">
                        <a:solidFill>
                          <a:srgbClr val="92D050"/>
                        </a:solidFill>
                      </a:defRPr>
                    </a:pPr>
                    <a:r>
                      <a:rPr lang="en-US" dirty="0">
                        <a:solidFill>
                          <a:srgbClr val="92D050"/>
                        </a:solidFill>
                      </a:rPr>
                      <a:t>AETNA - Local Plans
121,851
3%</a:t>
                    </a:r>
                  </a:p>
                </c:rich>
              </c:tx>
              <c:numFmt formatCode="0.0%" sourceLinked="0"/>
              <c:spPr>
                <a:noFill/>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2B53-417A-B241-63FD407EFF26}"/>
                </c:ext>
              </c:extLst>
            </c:dLbl>
            <c:dLbl>
              <c:idx val="6"/>
              <c:layout>
                <c:manualLayout>
                  <c:x val="-0.1484048998847935"/>
                  <c:y val="4.091241284826256E-2"/>
                </c:manualLayout>
              </c:layout>
              <c:tx>
                <c:rich>
                  <a:bodyPr/>
                  <a:lstStyle/>
                  <a:p>
                    <a:pPr>
                      <a:defRPr sz="1200" b="1">
                        <a:solidFill>
                          <a:srgbClr val="00B050"/>
                        </a:solidFill>
                      </a:defRPr>
                    </a:pPr>
                    <a:r>
                      <a:rPr lang="en-US" dirty="0">
                        <a:solidFill>
                          <a:srgbClr val="00B050"/>
                        </a:solidFill>
                      </a:rPr>
                      <a:t>AETNA - Other </a:t>
                    </a:r>
                  </a:p>
                  <a:p>
                    <a:pPr>
                      <a:defRPr sz="1200" b="1">
                        <a:solidFill>
                          <a:srgbClr val="00B050"/>
                        </a:solidFill>
                      </a:defRPr>
                    </a:pPr>
                    <a:r>
                      <a:rPr lang="en-US" dirty="0">
                        <a:solidFill>
                          <a:srgbClr val="00B050"/>
                        </a:solidFill>
                      </a:rPr>
                      <a:t>Nationwide
55,875
1%</a:t>
                    </a:r>
                  </a:p>
                </c:rich>
              </c:tx>
              <c:numFmt formatCode="0.0%" sourceLinked="0"/>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B-2B53-417A-B241-63FD407EFF26}"/>
                </c:ext>
              </c:extLst>
            </c:dLbl>
            <c:dLbl>
              <c:idx val="7"/>
              <c:layout>
                <c:manualLayout>
                  <c:x val="-0.23470652198254732"/>
                  <c:y val="-0.12067986263480036"/>
                </c:manualLayout>
              </c:layout>
              <c:tx>
                <c:rich>
                  <a:bodyPr/>
                  <a:lstStyle/>
                  <a:p>
                    <a:pPr>
                      <a:defRPr sz="1200" b="1">
                        <a:solidFill>
                          <a:srgbClr val="996600"/>
                        </a:solidFill>
                      </a:defRPr>
                    </a:pPr>
                    <a:r>
                      <a:rPr lang="en-US" dirty="0">
                        <a:solidFill>
                          <a:srgbClr val="996600"/>
                        </a:solidFill>
                      </a:rPr>
                      <a:t>NALC
120,855
3%</a:t>
                    </a:r>
                  </a:p>
                </c:rich>
              </c:tx>
              <c:numFmt formatCode="0.0%" sourceLinked="0"/>
              <c:spPr>
                <a:noFill/>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D-2B53-417A-B241-63FD407EFF26}"/>
                </c:ext>
              </c:extLst>
            </c:dLbl>
            <c:dLbl>
              <c:idx val="8"/>
              <c:layout>
                <c:manualLayout>
                  <c:x val="-0.1721620230845432"/>
                  <c:y val="-0.11116658013878275"/>
                </c:manualLayout>
              </c:layout>
              <c:tx>
                <c:rich>
                  <a:bodyPr/>
                  <a:lstStyle/>
                  <a:p>
                    <a:pPr>
                      <a:defRPr sz="1200" b="1">
                        <a:solidFill>
                          <a:srgbClr val="FF9933"/>
                        </a:solidFill>
                      </a:defRPr>
                    </a:pPr>
                    <a:r>
                      <a:rPr lang="en-US" dirty="0">
                        <a:solidFill>
                          <a:srgbClr val="FF9933"/>
                        </a:solidFill>
                      </a:rPr>
                      <a:t>APWU
117,151
3%</a:t>
                    </a:r>
                  </a:p>
                </c:rich>
              </c:tx>
              <c:numFmt formatCode="0.0%" sourceLinked="0"/>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F-2B53-417A-B241-63FD407EFF26}"/>
                </c:ext>
              </c:extLst>
            </c:dLbl>
            <c:dLbl>
              <c:idx val="9"/>
              <c:layout>
                <c:manualLayout>
                  <c:x val="-8.5567958157392501E-2"/>
                  <c:y val="-0.11923739334288584"/>
                </c:manualLayout>
              </c:layout>
              <c:tx>
                <c:rich>
                  <a:bodyPr/>
                  <a:lstStyle/>
                  <a:p>
                    <a:pPr>
                      <a:defRPr sz="1200" b="1">
                        <a:solidFill>
                          <a:schemeClr val="bg1">
                            <a:lumMod val="50000"/>
                          </a:schemeClr>
                        </a:solidFill>
                      </a:defRPr>
                    </a:pPr>
                    <a:r>
                      <a:rPr lang="nn-NO" dirty="0"/>
                      <a:t>M.D. IPA
22,212
0.5%</a:t>
                    </a:r>
                  </a:p>
                </c:rich>
              </c:tx>
              <c:numFmt formatCode="0.0%" sourceLinked="0"/>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11-2B53-417A-B241-63FD407EFF26}"/>
                </c:ext>
              </c:extLst>
            </c:dLbl>
            <c:dLbl>
              <c:idx val="10"/>
              <c:layout>
                <c:manualLayout>
                  <c:x val="4.6057190367077595E-2"/>
                  <c:y val="-0.17547108007563655"/>
                </c:manualLayout>
              </c:layout>
              <c:tx>
                <c:rich>
                  <a:bodyPr/>
                  <a:lstStyle/>
                  <a:p>
                    <a:pPr>
                      <a:defRPr sz="1200" b="1">
                        <a:solidFill>
                          <a:schemeClr val="tx1">
                            <a:lumMod val="65000"/>
                            <a:lumOff val="35000"/>
                          </a:schemeClr>
                        </a:solidFill>
                      </a:defRPr>
                    </a:pPr>
                    <a:r>
                      <a:rPr lang="en-US" dirty="0"/>
                      <a:t>UNITEDHEALTH
34,630
1%</a:t>
                    </a:r>
                  </a:p>
                </c:rich>
              </c:tx>
              <c:numFmt formatCode="0.0%" sourceLinked="0"/>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13-2B53-417A-B241-63FD407EFF26}"/>
                </c:ext>
              </c:extLst>
            </c:dLbl>
            <c:dLbl>
              <c:idx val="11"/>
              <c:layout>
                <c:manualLayout>
                  <c:x val="0.10991646905722255"/>
                  <c:y val="-0.15456156423427189"/>
                </c:manualLayout>
              </c:layout>
              <c:tx>
                <c:rich>
                  <a:bodyPr/>
                  <a:lstStyle/>
                  <a:p>
                    <a:pPr>
                      <a:defRPr sz="1200" b="1">
                        <a:solidFill>
                          <a:srgbClr val="B7A669"/>
                        </a:solidFill>
                      </a:defRPr>
                    </a:pPr>
                    <a:r>
                      <a:rPr lang="en-US" dirty="0">
                        <a:solidFill>
                          <a:srgbClr val="B7A669"/>
                        </a:solidFill>
                      </a:rPr>
                      <a:t>KAISER
235,570
6%</a:t>
                    </a:r>
                  </a:p>
                </c:rich>
              </c:tx>
              <c:numFmt formatCode="0.0%" sourceLinked="0"/>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15-2B53-417A-B241-63FD407EFF26}"/>
                </c:ext>
              </c:extLst>
            </c:dLbl>
            <c:dLbl>
              <c:idx val="12"/>
              <c:layout>
                <c:manualLayout>
                  <c:x val="0.13686857250918791"/>
                  <c:y val="-2.4552794723027731E-2"/>
                </c:manualLayout>
              </c:layout>
              <c:tx>
                <c:rich>
                  <a:bodyPr/>
                  <a:lstStyle/>
                  <a:p>
                    <a:pPr>
                      <a:defRPr sz="1200" b="1">
                        <a:solidFill>
                          <a:srgbClr val="CC9900"/>
                        </a:solidFill>
                      </a:defRPr>
                    </a:pPr>
                    <a:r>
                      <a:rPr lang="en-US" dirty="0"/>
                      <a:t>ALL OTHERS
187,467
4.5%</a:t>
                    </a:r>
                  </a:p>
                </c:rich>
              </c:tx>
              <c:numFmt formatCode="0.0%" sourceLinked="0"/>
              <c:spPr/>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17-2B53-417A-B241-63FD407EFF26}"/>
                </c:ext>
              </c:extLst>
            </c:dLbl>
            <c:numFmt formatCode="0.0%" sourceLinked="0"/>
            <c:spPr>
              <a:noFill/>
              <a:ln>
                <a:noFill/>
              </a:ln>
              <a:effectLst/>
            </c:spPr>
            <c:txPr>
              <a:bodyPr/>
              <a:lstStyle/>
              <a:p>
                <a:pPr>
                  <a:defRPr sz="1200" b="1">
                    <a:solidFill>
                      <a:srgbClr val="05088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Sheet1!$A$2:$A$14</c:f>
              <c:strCache>
                <c:ptCount val="13"/>
                <c:pt idx="0">
                  <c:v>FEP SO</c:v>
                </c:pt>
                <c:pt idx="1">
                  <c:v>FEP BO</c:v>
                </c:pt>
                <c:pt idx="2">
                  <c:v>BLUE CMP's</c:v>
                </c:pt>
                <c:pt idx="3">
                  <c:v>GEHA</c:v>
                </c:pt>
                <c:pt idx="4">
                  <c:v>MAIL HANDLERS</c:v>
                </c:pt>
                <c:pt idx="5">
                  <c:v>AETNA - Local HMO &amp; CD/HP</c:v>
                </c:pt>
                <c:pt idx="6">
                  <c:v>AETNA - Other Nation wide</c:v>
                </c:pt>
                <c:pt idx="7">
                  <c:v>NALC</c:v>
                </c:pt>
                <c:pt idx="8">
                  <c:v>APWU</c:v>
                </c:pt>
                <c:pt idx="9">
                  <c:v>M.D. IPA</c:v>
                </c:pt>
                <c:pt idx="10">
                  <c:v>OTHER UHC</c:v>
                </c:pt>
                <c:pt idx="11">
                  <c:v>KAISER</c:v>
                </c:pt>
                <c:pt idx="12">
                  <c:v>ALL OTHERS</c:v>
                </c:pt>
              </c:strCache>
            </c:strRef>
          </c:cat>
          <c:val>
            <c:numRef>
              <c:f>Sheet1!$B$2:$B$14</c:f>
              <c:numCache>
                <c:formatCode>#,##0</c:formatCode>
                <c:ptCount val="13"/>
                <c:pt idx="0">
                  <c:v>1616205</c:v>
                </c:pt>
                <c:pt idx="1">
                  <c:v>974104</c:v>
                </c:pt>
                <c:pt idx="2">
                  <c:v>104022</c:v>
                </c:pt>
                <c:pt idx="3">
                  <c:v>319327</c:v>
                </c:pt>
                <c:pt idx="4">
                  <c:v>126328</c:v>
                </c:pt>
                <c:pt idx="5">
                  <c:v>121851</c:v>
                </c:pt>
                <c:pt idx="6">
                  <c:v>55875</c:v>
                </c:pt>
                <c:pt idx="7">
                  <c:v>120855</c:v>
                </c:pt>
                <c:pt idx="8">
                  <c:v>117151</c:v>
                </c:pt>
                <c:pt idx="9">
                  <c:v>22212</c:v>
                </c:pt>
                <c:pt idx="10">
                  <c:v>34630</c:v>
                </c:pt>
                <c:pt idx="11">
                  <c:v>235570</c:v>
                </c:pt>
                <c:pt idx="12">
                  <c:v>187467</c:v>
                </c:pt>
              </c:numCache>
            </c:numRef>
          </c:val>
          <c:extLst>
            <c:ext xmlns:c16="http://schemas.microsoft.com/office/drawing/2014/chart" uri="{C3380CC4-5D6E-409C-BE32-E72D297353CC}">
              <c16:uniqueId val="{00000019-2B53-417A-B241-63FD407EFF26}"/>
            </c:ext>
          </c:extLst>
        </c:ser>
        <c:ser>
          <c:idx val="1"/>
          <c:order val="1"/>
          <c:tx>
            <c:strRef>
              <c:f>Sheet1!$C$1</c:f>
              <c:strCache>
                <c:ptCount val="1"/>
                <c:pt idx="0">
                  <c:v>% of total</c:v>
                </c:pt>
              </c:strCache>
            </c:strRef>
          </c:tx>
          <c:cat>
            <c:strRef>
              <c:f>Sheet1!$A$2:$A$14</c:f>
              <c:strCache>
                <c:ptCount val="13"/>
                <c:pt idx="0">
                  <c:v>FEP SO</c:v>
                </c:pt>
                <c:pt idx="1">
                  <c:v>FEP BO</c:v>
                </c:pt>
                <c:pt idx="2">
                  <c:v>BLUE CMP's</c:v>
                </c:pt>
                <c:pt idx="3">
                  <c:v>GEHA</c:v>
                </c:pt>
                <c:pt idx="4">
                  <c:v>MAIL HANDLERS</c:v>
                </c:pt>
                <c:pt idx="5">
                  <c:v>AETNA - Local HMO &amp; CD/HP</c:v>
                </c:pt>
                <c:pt idx="6">
                  <c:v>AETNA - Other Nation wide</c:v>
                </c:pt>
                <c:pt idx="7">
                  <c:v>NALC</c:v>
                </c:pt>
                <c:pt idx="8">
                  <c:v>APWU</c:v>
                </c:pt>
                <c:pt idx="9">
                  <c:v>M.D. IPA</c:v>
                </c:pt>
                <c:pt idx="10">
                  <c:v>OTHER UHC</c:v>
                </c:pt>
                <c:pt idx="11">
                  <c:v>KAISER</c:v>
                </c:pt>
                <c:pt idx="12">
                  <c:v>ALL OTHERS</c:v>
                </c:pt>
              </c:strCache>
            </c:strRef>
          </c:cat>
          <c:val>
            <c:numRef>
              <c:f>Sheet1!$C$2:$C$14</c:f>
              <c:numCache>
                <c:formatCode>0.0%</c:formatCode>
                <c:ptCount val="13"/>
                <c:pt idx="0">
                  <c:v>0.40048721415939204</c:v>
                </c:pt>
                <c:pt idx="1">
                  <c:v>0.24137791756709107</c:v>
                </c:pt>
                <c:pt idx="2">
                  <c:v>2.5776111935854842E-2</c:v>
                </c:pt>
                <c:pt idx="3">
                  <c:v>7.9127573937635504E-2</c:v>
                </c:pt>
                <c:pt idx="4">
                  <c:v>3.1303423012753753E-2</c:v>
                </c:pt>
                <c:pt idx="5">
                  <c:v>3.0194045639344066E-2</c:v>
                </c:pt>
                <c:pt idx="6">
                  <c:v>1.3845535121569373E-2</c:v>
                </c:pt>
                <c:pt idx="7">
                  <c:v>2.9947242006573005E-2</c:v>
                </c:pt>
                <c:pt idx="8">
                  <c:v>2.9029410022854116E-2</c:v>
                </c:pt>
                <c:pt idx="9">
                  <c:v>5.5040183645691087E-3</c:v>
                </c:pt>
                <c:pt idx="10">
                  <c:v>8.5811343402227725E-3</c:v>
                </c:pt>
                <c:pt idx="11">
                  <c:v>5.8373023867348502E-2</c:v>
                </c:pt>
                <c:pt idx="12">
                  <c:v>4.6453350024791874E-2</c:v>
                </c:pt>
              </c:numCache>
            </c:numRef>
          </c:val>
          <c:extLst>
            <c:ext xmlns:c16="http://schemas.microsoft.com/office/drawing/2014/chart" uri="{C3380CC4-5D6E-409C-BE32-E72D297353CC}">
              <c16:uniqueId val="{0000001A-2B53-417A-B241-63FD407EFF26}"/>
            </c:ext>
          </c:extLst>
        </c:ser>
        <c:dLbls>
          <c:showLegendKey val="0"/>
          <c:showVal val="0"/>
          <c:showCatName val="0"/>
          <c:showSerName val="0"/>
          <c:showPercent val="0"/>
          <c:showBubbleSize val="0"/>
          <c:showLeaderLines val="1"/>
        </c:dLbls>
      </c:pie3DChart>
      <c:spPr>
        <a:noFill/>
        <a:ln w="25401">
          <a:noFill/>
        </a:ln>
      </c:spPr>
    </c:plotArea>
    <c:plotVisOnly val="1"/>
    <c:dispBlanksAs val="zero"/>
    <c:showDLblsOverMax val="0"/>
  </c:chart>
  <c:txPr>
    <a:bodyPr/>
    <a:lstStyle/>
    <a:p>
      <a:pPr>
        <a:defRPr sz="1800"/>
      </a:pPr>
      <a:endParaRPr lang="en-US"/>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explosion val="10"/>
            <c:spPr>
              <a:solidFill>
                <a:schemeClr val="bg1">
                  <a:lumMod val="65000"/>
                </a:schemeClr>
              </a:solidFill>
            </c:spPr>
            <c:extLst>
              <c:ext xmlns:c16="http://schemas.microsoft.com/office/drawing/2014/chart" uri="{C3380CC4-5D6E-409C-BE32-E72D297353CC}">
                <c16:uniqueId val="{00000001-7F2B-470C-B888-E4BC4B830E57}"/>
              </c:ext>
            </c:extLst>
          </c:dPt>
          <c:dPt>
            <c:idx val="1"/>
            <c:bubble3D val="0"/>
            <c:spPr>
              <a:solidFill>
                <a:schemeClr val="accent1">
                  <a:lumMod val="75000"/>
                </a:schemeClr>
              </a:solidFill>
            </c:spPr>
            <c:extLst>
              <c:ext xmlns:c16="http://schemas.microsoft.com/office/drawing/2014/chart" uri="{C3380CC4-5D6E-409C-BE32-E72D297353CC}">
                <c16:uniqueId val="{00000003-7F2B-470C-B888-E4BC4B830E57}"/>
              </c:ext>
            </c:extLst>
          </c:dPt>
          <c:dLbls>
            <c:dLbl>
              <c:idx val="0"/>
              <c:layout>
                <c:manualLayout>
                  <c:x val="-0.23569753021858986"/>
                  <c:y val="-0.2035272456614565"/>
                </c:manualLayout>
              </c:layout>
              <c:tx>
                <c:rich>
                  <a:bodyPr/>
                  <a:lstStyle/>
                  <a:p>
                    <a:pPr>
                      <a:defRPr sz="1200">
                        <a:solidFill>
                          <a:schemeClr val="bg1"/>
                        </a:solidFill>
                      </a:defRPr>
                    </a:pPr>
                    <a:r>
                      <a:rPr lang="en-US" sz="1200" b="1" dirty="0">
                        <a:solidFill>
                          <a:schemeClr val="bg1"/>
                        </a:solidFill>
                      </a:rPr>
                      <a:t>White Collar</a:t>
                    </a:r>
                    <a:br>
                      <a:rPr lang="en-US" sz="1200" dirty="0">
                        <a:solidFill>
                          <a:schemeClr val="bg1"/>
                        </a:solidFill>
                      </a:rPr>
                    </a:br>
                    <a:r>
                      <a:rPr lang="en-US" sz="1200" dirty="0">
                        <a:solidFill>
                          <a:schemeClr val="bg1"/>
                        </a:solidFill>
                      </a:rPr>
                      <a:t>75.4%, 16,698</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F2B-470C-B888-E4BC4B830E57}"/>
                </c:ext>
              </c:extLst>
            </c:dLbl>
            <c:dLbl>
              <c:idx val="1"/>
              <c:layout>
                <c:manualLayout>
                  <c:x val="0.16180894054909803"/>
                  <c:y val="0.20469816272965877"/>
                </c:manualLayout>
              </c:layout>
              <c:tx>
                <c:rich>
                  <a:bodyPr/>
                  <a:lstStyle/>
                  <a:p>
                    <a:pPr>
                      <a:defRPr sz="1200">
                        <a:solidFill>
                          <a:schemeClr val="bg1"/>
                        </a:solidFill>
                      </a:defRPr>
                    </a:pPr>
                    <a:r>
                      <a:rPr lang="en-US" sz="1200" b="1" dirty="0">
                        <a:solidFill>
                          <a:schemeClr val="bg1"/>
                        </a:solidFill>
                      </a:rPr>
                      <a:t>Blue</a:t>
                    </a:r>
                    <a:r>
                      <a:rPr lang="en-US" sz="1200" b="1" baseline="0" dirty="0">
                        <a:solidFill>
                          <a:schemeClr val="bg1"/>
                        </a:solidFill>
                      </a:rPr>
                      <a:t> Collar</a:t>
                    </a:r>
                    <a:br>
                      <a:rPr lang="en-US" sz="1200" dirty="0">
                        <a:solidFill>
                          <a:schemeClr val="bg1"/>
                        </a:solidFill>
                      </a:rPr>
                    </a:br>
                    <a:r>
                      <a:rPr lang="en-US" sz="1200" dirty="0">
                        <a:solidFill>
                          <a:schemeClr val="bg1"/>
                        </a:solidFill>
                      </a:rPr>
                      <a:t>24.6%, 5,434</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F2B-470C-B888-E4BC4B830E5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cat>
            <c:strRef>
              <c:f>'Fed Demographics'!$A$2:$A$3</c:f>
              <c:strCache>
                <c:ptCount val="2"/>
                <c:pt idx="0">
                  <c:v>White Collar</c:v>
                </c:pt>
                <c:pt idx="1">
                  <c:v>Blue Collar</c:v>
                </c:pt>
              </c:strCache>
            </c:strRef>
          </c:cat>
          <c:val>
            <c:numRef>
              <c:f>'Fed Demographics'!$C$2:$C$3</c:f>
              <c:numCache>
                <c:formatCode>0.0%</c:formatCode>
                <c:ptCount val="2"/>
                <c:pt idx="0">
                  <c:v>0.75447316103379725</c:v>
                </c:pt>
                <c:pt idx="1">
                  <c:v>0.24552683896620278</c:v>
                </c:pt>
              </c:numCache>
            </c:numRef>
          </c:val>
          <c:extLst>
            <c:ext xmlns:c16="http://schemas.microsoft.com/office/drawing/2014/chart" uri="{C3380CC4-5D6E-409C-BE32-E72D297353CC}">
              <c16:uniqueId val="{00000004-7F2B-470C-B888-E4BC4B830E57}"/>
            </c:ext>
          </c:extLst>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0391149023038783E-2"/>
          <c:y val="3.8335024719177761E-2"/>
          <c:w val="0.80557364087023109"/>
          <c:h val="0.89058629873106621"/>
        </c:manualLayout>
      </c:layout>
      <c:barChart>
        <c:barDir val="col"/>
        <c:grouping val="stacked"/>
        <c:varyColors val="0"/>
        <c:ser>
          <c:idx val="0"/>
          <c:order val="0"/>
          <c:tx>
            <c:strRef>
              <c:f>Sheet1!$B$1</c:f>
              <c:strCache>
                <c:ptCount val="1"/>
                <c:pt idx="0">
                  <c:v>HMSA 
FED 87</c:v>
                </c:pt>
              </c:strCache>
            </c:strRef>
          </c:tx>
          <c:invertIfNegative val="0"/>
          <c:dLbls>
            <c:dLbl>
              <c:idx val="0"/>
              <c:tx>
                <c:rich>
                  <a:bodyPr/>
                  <a:lstStyle/>
                  <a:p>
                    <a:r>
                      <a:rPr lang="en-US"/>
                      <a:t>60,540</a:t>
                    </a:r>
                  </a:p>
                  <a:p>
                    <a:r>
                      <a:rPr lang="en-US"/>
                      <a:t>77%</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CFD-4ED9-B831-3F309E8E0FC8}"/>
                </c:ext>
              </c:extLst>
            </c:dLbl>
            <c:dLbl>
              <c:idx val="1"/>
              <c:tx>
                <c:rich>
                  <a:bodyPr/>
                  <a:lstStyle/>
                  <a:p>
                    <a:r>
                      <a:rPr lang="en-US"/>
                      <a:t>60,844</a:t>
                    </a:r>
                  </a:p>
                  <a:p>
                    <a:r>
                      <a:rPr lang="en-US"/>
                      <a:t>76%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CFD-4ED9-B831-3F309E8E0FC8}"/>
                </c:ext>
              </c:extLst>
            </c:dLbl>
            <c:dLbl>
              <c:idx val="2"/>
              <c:tx>
                <c:rich>
                  <a:bodyPr/>
                  <a:lstStyle/>
                  <a:p>
                    <a:r>
                      <a:rPr lang="en-US"/>
                      <a:t>60,704</a:t>
                    </a:r>
                  </a:p>
                  <a:p>
                    <a:r>
                      <a:rPr lang="en-US"/>
                      <a:t>76%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CFD-4ED9-B831-3F309E8E0FC8}"/>
                </c:ext>
              </c:extLst>
            </c:dLbl>
            <c:dLbl>
              <c:idx val="3"/>
              <c:tx>
                <c:rich>
                  <a:bodyPr/>
                  <a:lstStyle/>
                  <a:p>
                    <a:r>
                      <a:rPr lang="en-US"/>
                      <a:t>60,853</a:t>
                    </a:r>
                  </a:p>
                  <a:p>
                    <a:r>
                      <a:rPr lang="en-US"/>
                      <a:t>76%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CFD-4ED9-B831-3F309E8E0FC8}"/>
                </c:ext>
              </c:extLst>
            </c:dLbl>
            <c:dLbl>
              <c:idx val="4"/>
              <c:tx>
                <c:rich>
                  <a:bodyPr/>
                  <a:lstStyle/>
                  <a:p>
                    <a:r>
                      <a:rPr lang="en-US"/>
                      <a:t>60,977</a:t>
                    </a:r>
                  </a:p>
                  <a:p>
                    <a:r>
                      <a:rPr lang="en-US"/>
                      <a:t>76%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CFD-4ED9-B831-3F309E8E0FC8}"/>
                </c:ext>
              </c:extLst>
            </c:dLbl>
            <c:spPr>
              <a:noFill/>
              <a:ln>
                <a:noFill/>
              </a:ln>
              <a:effectLst/>
            </c:spPr>
            <c:txPr>
              <a:bodyPr/>
              <a:lstStyle/>
              <a:p>
                <a:pPr>
                  <a:defRPr sz="12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Sheet1!$A$2:$A$23</c:f>
              <c:strCache>
                <c:ptCount val="5"/>
                <c:pt idx="0">
                  <c:v>Dec, 2012</c:v>
                </c:pt>
                <c:pt idx="1">
                  <c:v>Dec, 2013</c:v>
                </c:pt>
                <c:pt idx="2">
                  <c:v>Dec, 2014</c:v>
                </c:pt>
                <c:pt idx="3">
                  <c:v>Dec, 2015</c:v>
                </c:pt>
                <c:pt idx="4">
                  <c:v>Dec, 2016</c:v>
                </c:pt>
              </c:strCache>
            </c:strRef>
          </c:cat>
          <c:val>
            <c:numRef>
              <c:f>Sheet1!$B$2:$B$23</c:f>
              <c:numCache>
                <c:formatCode>#,##0;\(#,##0\)</c:formatCode>
                <c:ptCount val="5"/>
                <c:pt idx="0">
                  <c:v>60844</c:v>
                </c:pt>
                <c:pt idx="1">
                  <c:v>60704</c:v>
                </c:pt>
                <c:pt idx="2">
                  <c:v>60853</c:v>
                </c:pt>
                <c:pt idx="3">
                  <c:v>60977</c:v>
                </c:pt>
                <c:pt idx="4" formatCode="#,##0">
                  <c:v>60740</c:v>
                </c:pt>
              </c:numCache>
            </c:numRef>
          </c:val>
          <c:extLst>
            <c:ext xmlns:c16="http://schemas.microsoft.com/office/drawing/2014/chart" uri="{C3380CC4-5D6E-409C-BE32-E72D297353CC}">
              <c16:uniqueId val="{00000005-6CFD-4ED9-B831-3F309E8E0FC8}"/>
            </c:ext>
          </c:extLst>
        </c:ser>
        <c:ser>
          <c:idx val="1"/>
          <c:order val="1"/>
          <c:tx>
            <c:strRef>
              <c:f>Sheet1!$C$1</c:f>
              <c:strCache>
                <c:ptCount val="1"/>
                <c:pt idx="0">
                  <c:v>BCBS
FEP</c:v>
                </c:pt>
              </c:strCache>
            </c:strRef>
          </c:tx>
          <c:spPr>
            <a:solidFill>
              <a:schemeClr val="tx2">
                <a:lumMod val="40000"/>
                <a:lumOff val="60000"/>
              </a:schemeClr>
            </a:solidFill>
          </c:spPr>
          <c:invertIfNegative val="0"/>
          <c:dLbls>
            <c:dLbl>
              <c:idx val="0"/>
              <c:layout>
                <c:manualLayout>
                  <c:x val="0"/>
                  <c:y val="2.2448261287155956E-2"/>
                </c:manualLayout>
              </c:layout>
              <c:tx>
                <c:rich>
                  <a:bodyPr/>
                  <a:lstStyle/>
                  <a:p>
                    <a:r>
                      <a:rPr lang="en-US" sz="1050" b="1"/>
                      <a:t>4,682</a:t>
                    </a:r>
                  </a:p>
                  <a:p>
                    <a:r>
                      <a:rPr lang="en-US" sz="1050" b="1"/>
                      <a:t>6%</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CFD-4ED9-B831-3F309E8E0FC8}"/>
                </c:ext>
              </c:extLst>
            </c:dLbl>
            <c:dLbl>
              <c:idx val="1"/>
              <c:layout>
                <c:manualLayout>
                  <c:x val="1.5432098765432098E-3"/>
                  <c:y val="2.2448261287155904E-2"/>
                </c:manualLayout>
              </c:layout>
              <c:tx>
                <c:rich>
                  <a:bodyPr/>
                  <a:lstStyle/>
                  <a:p>
                    <a:r>
                      <a:rPr lang="en-US" sz="1050" b="1"/>
                      <a:t>5,044</a:t>
                    </a:r>
                  </a:p>
                  <a:p>
                    <a:r>
                      <a:rPr lang="en-US" sz="1050" b="1" i="0" u="none" strike="noStrike" baseline="0">
                        <a:effectLst/>
                      </a:rPr>
                      <a:t>6%</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CFD-4ED9-B831-3F309E8E0FC8}"/>
                </c:ext>
              </c:extLst>
            </c:dLbl>
            <c:dLbl>
              <c:idx val="2"/>
              <c:layout>
                <c:manualLayout>
                  <c:x val="-3.0864197530864196E-3"/>
                  <c:y val="1.6835975017913316E-2"/>
                </c:manualLayout>
              </c:layout>
              <c:tx>
                <c:rich>
                  <a:bodyPr/>
                  <a:lstStyle/>
                  <a:p>
                    <a:r>
                      <a:rPr lang="en-US" sz="1050" b="1" dirty="0"/>
                      <a:t>5,255</a:t>
                    </a:r>
                  </a:p>
                  <a:p>
                    <a:r>
                      <a:rPr lang="en-US" sz="1050" b="1" i="0" u="none" strike="noStrike" baseline="0" dirty="0">
                        <a:effectLst/>
                      </a:rPr>
                      <a:t>7%</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CFD-4ED9-B831-3F309E8E0FC8}"/>
                </c:ext>
              </c:extLst>
            </c:dLbl>
            <c:dLbl>
              <c:idx val="3"/>
              <c:layout>
                <c:manualLayout>
                  <c:x val="1.5432098765432098E-3"/>
                  <c:y val="2.2448261287155904E-2"/>
                </c:manualLayout>
              </c:layout>
              <c:tx>
                <c:rich>
                  <a:bodyPr/>
                  <a:lstStyle/>
                  <a:p>
                    <a:r>
                      <a:rPr lang="en-US" sz="1050" b="1" dirty="0"/>
                      <a:t>5,302</a:t>
                    </a:r>
                  </a:p>
                  <a:p>
                    <a:r>
                      <a:rPr lang="en-US" sz="1050" b="1" dirty="0"/>
                      <a:t>7%</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CFD-4ED9-B831-3F309E8E0FC8}"/>
                </c:ext>
              </c:extLst>
            </c:dLbl>
            <c:dLbl>
              <c:idx val="4"/>
              <c:layout>
                <c:manualLayout>
                  <c:x val="-1.5432098765432098E-3"/>
                  <c:y val="2.5254293948050444E-2"/>
                </c:manualLayout>
              </c:layout>
              <c:tx>
                <c:rich>
                  <a:bodyPr/>
                  <a:lstStyle/>
                  <a:p>
                    <a:r>
                      <a:rPr lang="en-US" sz="1050" b="1"/>
                      <a:t>5,646</a:t>
                    </a:r>
                  </a:p>
                  <a:p>
                    <a:r>
                      <a:rPr lang="en-US" sz="1050" b="1"/>
                      <a:t>7%</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6CFD-4ED9-B831-3F309E8E0FC8}"/>
                </c:ext>
              </c:extLst>
            </c:dLbl>
            <c:spPr>
              <a:noFill/>
              <a:ln>
                <a:noFill/>
              </a:ln>
              <a:effectLst/>
            </c:spPr>
            <c:txPr>
              <a:bodyPr/>
              <a:lstStyle/>
              <a:p>
                <a:pPr>
                  <a:defRPr sz="105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Sheet1!$A$2:$A$23</c:f>
              <c:strCache>
                <c:ptCount val="5"/>
                <c:pt idx="0">
                  <c:v>Dec, 2012</c:v>
                </c:pt>
                <c:pt idx="1">
                  <c:v>Dec, 2013</c:v>
                </c:pt>
                <c:pt idx="2">
                  <c:v>Dec, 2014</c:v>
                </c:pt>
                <c:pt idx="3">
                  <c:v>Dec, 2015</c:v>
                </c:pt>
                <c:pt idx="4">
                  <c:v>Dec, 2016</c:v>
                </c:pt>
              </c:strCache>
            </c:strRef>
          </c:cat>
          <c:val>
            <c:numRef>
              <c:f>Sheet1!$C$2:$C$23</c:f>
              <c:numCache>
                <c:formatCode>#,##0;\(#,##0\)</c:formatCode>
                <c:ptCount val="5"/>
                <c:pt idx="0">
                  <c:v>5044</c:v>
                </c:pt>
                <c:pt idx="1">
                  <c:v>5255</c:v>
                </c:pt>
                <c:pt idx="2">
                  <c:v>5302</c:v>
                </c:pt>
                <c:pt idx="3">
                  <c:v>5646</c:v>
                </c:pt>
                <c:pt idx="4" formatCode="_(* #,##0_);_(* \(#,##0\);_(* &quot;-&quot;??_);_(@_)">
                  <c:v>5794</c:v>
                </c:pt>
              </c:numCache>
            </c:numRef>
          </c:val>
          <c:extLst>
            <c:ext xmlns:c16="http://schemas.microsoft.com/office/drawing/2014/chart" uri="{C3380CC4-5D6E-409C-BE32-E72D297353CC}">
              <c16:uniqueId val="{0000000B-6CFD-4ED9-B831-3F309E8E0FC8}"/>
            </c:ext>
          </c:extLst>
        </c:ser>
        <c:ser>
          <c:idx val="2"/>
          <c:order val="2"/>
          <c:tx>
            <c:strRef>
              <c:f>Sheet1!$D$1</c:f>
              <c:strCache>
                <c:ptCount val="1"/>
                <c:pt idx="0">
                  <c:v>Kaiser</c:v>
                </c:pt>
              </c:strCache>
            </c:strRef>
          </c:tx>
          <c:spPr>
            <a:solidFill>
              <a:schemeClr val="accent2">
                <a:lumMod val="75000"/>
              </a:schemeClr>
            </a:solidFill>
          </c:spPr>
          <c:invertIfNegative val="0"/>
          <c:dLbls>
            <c:dLbl>
              <c:idx val="0"/>
              <c:tx>
                <c:rich>
                  <a:bodyPr/>
                  <a:lstStyle/>
                  <a:p>
                    <a:r>
                      <a:rPr lang="en-US"/>
                      <a:t>13,079</a:t>
                    </a:r>
                  </a:p>
                  <a:p>
                    <a:r>
                      <a:rPr lang="en-US"/>
                      <a:t>17%</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6CFD-4ED9-B831-3F309E8E0FC8}"/>
                </c:ext>
              </c:extLst>
            </c:dLbl>
            <c:dLbl>
              <c:idx val="1"/>
              <c:tx>
                <c:rich>
                  <a:bodyPr/>
                  <a:lstStyle/>
                  <a:p>
                    <a:r>
                      <a:rPr lang="en-US"/>
                      <a:t>13,105</a:t>
                    </a:r>
                  </a:p>
                  <a:p>
                    <a:r>
                      <a:rPr lang="en-US"/>
                      <a:t>16%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6CFD-4ED9-B831-3F309E8E0FC8}"/>
                </c:ext>
              </c:extLst>
            </c:dLbl>
            <c:dLbl>
              <c:idx val="2"/>
              <c:tx>
                <c:rich>
                  <a:bodyPr/>
                  <a:lstStyle/>
                  <a:p>
                    <a:r>
                      <a:rPr lang="en-US"/>
                      <a:t>12,689</a:t>
                    </a:r>
                  </a:p>
                  <a:p>
                    <a:r>
                      <a:rPr lang="en-US"/>
                      <a:t>16%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6CFD-4ED9-B831-3F309E8E0FC8}"/>
                </c:ext>
              </c:extLst>
            </c:dLbl>
            <c:dLbl>
              <c:idx val="3"/>
              <c:tx>
                <c:rich>
                  <a:bodyPr/>
                  <a:lstStyle/>
                  <a:p>
                    <a:r>
                      <a:rPr lang="en-US"/>
                      <a:t>12,412</a:t>
                    </a:r>
                  </a:p>
                  <a:p>
                    <a:r>
                      <a:rPr lang="en-US"/>
                      <a:t>15%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CFD-4ED9-B831-3F309E8E0FC8}"/>
                </c:ext>
              </c:extLst>
            </c:dLbl>
            <c:dLbl>
              <c:idx val="4"/>
              <c:tx>
                <c:rich>
                  <a:bodyPr/>
                  <a:lstStyle/>
                  <a:p>
                    <a:r>
                      <a:rPr lang="en-US"/>
                      <a:t>12,337</a:t>
                    </a:r>
                  </a:p>
                  <a:p>
                    <a:r>
                      <a:rPr lang="en-US"/>
                      <a:t>15%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6CFD-4ED9-B831-3F309E8E0FC8}"/>
                </c:ext>
              </c:extLst>
            </c:dLbl>
            <c:spPr>
              <a:noFill/>
              <a:ln>
                <a:noFill/>
              </a:ln>
              <a:effectLst/>
            </c:spPr>
            <c:txPr>
              <a:bodyPr/>
              <a:lstStyle/>
              <a:p>
                <a:pPr>
                  <a:defRPr sz="110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Sheet1!$A$2:$A$23</c:f>
              <c:strCache>
                <c:ptCount val="5"/>
                <c:pt idx="0">
                  <c:v>Dec, 2012</c:v>
                </c:pt>
                <c:pt idx="1">
                  <c:v>Dec, 2013</c:v>
                </c:pt>
                <c:pt idx="2">
                  <c:v>Dec, 2014</c:v>
                </c:pt>
                <c:pt idx="3">
                  <c:v>Dec, 2015</c:v>
                </c:pt>
                <c:pt idx="4">
                  <c:v>Dec, 2016</c:v>
                </c:pt>
              </c:strCache>
            </c:strRef>
          </c:cat>
          <c:val>
            <c:numRef>
              <c:f>Sheet1!$D$2:$D$23</c:f>
              <c:numCache>
                <c:formatCode>#,##0;\(#,##0\)</c:formatCode>
                <c:ptCount val="5"/>
                <c:pt idx="0">
                  <c:v>13105</c:v>
                </c:pt>
                <c:pt idx="1">
                  <c:v>12689</c:v>
                </c:pt>
                <c:pt idx="2">
                  <c:v>12412</c:v>
                </c:pt>
                <c:pt idx="3">
                  <c:v>12337</c:v>
                </c:pt>
                <c:pt idx="4" formatCode="_(* #,##0_);_(* \(#,##0\);_(* &quot;-&quot;??_);_(@_)">
                  <c:v>12163</c:v>
                </c:pt>
              </c:numCache>
            </c:numRef>
          </c:val>
          <c:extLst>
            <c:ext xmlns:c16="http://schemas.microsoft.com/office/drawing/2014/chart" uri="{C3380CC4-5D6E-409C-BE32-E72D297353CC}">
              <c16:uniqueId val="{00000011-6CFD-4ED9-B831-3F309E8E0FC8}"/>
            </c:ext>
          </c:extLst>
        </c:ser>
        <c:ser>
          <c:idx val="3"/>
          <c:order val="3"/>
          <c:tx>
            <c:strRef>
              <c:f>Sheet1!$E$1</c:f>
              <c:strCache>
                <c:ptCount val="1"/>
                <c:pt idx="0">
                  <c:v>Other</c:v>
                </c:pt>
              </c:strCache>
            </c:strRef>
          </c:tx>
          <c:spPr>
            <a:solidFill>
              <a:schemeClr val="accent3">
                <a:lumMod val="75000"/>
              </a:schemeClr>
            </a:solidFill>
          </c:spPr>
          <c:invertIfNegative val="0"/>
          <c:dLbls>
            <c:dLbl>
              <c:idx val="0"/>
              <c:layout>
                <c:manualLayout>
                  <c:x val="0"/>
                  <c:y val="-4.4896522574311808E-2"/>
                </c:manualLayout>
              </c:layout>
              <c:tx>
                <c:rich>
                  <a:bodyPr/>
                  <a:lstStyle/>
                  <a:p>
                    <a:r>
                      <a:rPr lang="en-US" b="1" dirty="0"/>
                      <a:t>1,432</a:t>
                    </a:r>
                  </a:p>
                  <a:p>
                    <a:r>
                      <a:rPr lang="en-US" b="1" dirty="0"/>
                      <a:t>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6CFD-4ED9-B831-3F309E8E0FC8}"/>
                </c:ext>
              </c:extLst>
            </c:dLbl>
            <c:dLbl>
              <c:idx val="1"/>
              <c:layout>
                <c:manualLayout>
                  <c:x val="0"/>
                  <c:y val="-5.0508587896100784E-2"/>
                </c:manualLayout>
              </c:layout>
              <c:tx>
                <c:rich>
                  <a:bodyPr/>
                  <a:lstStyle/>
                  <a:p>
                    <a:r>
                      <a:rPr lang="en-US" b="1" dirty="0"/>
                      <a:t>1,572</a:t>
                    </a:r>
                  </a:p>
                  <a:p>
                    <a:r>
                      <a:rPr lang="en-US" b="1" dirty="0"/>
                      <a:t>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6CFD-4ED9-B831-3F309E8E0FC8}"/>
                </c:ext>
              </c:extLst>
            </c:dLbl>
            <c:dLbl>
              <c:idx val="2"/>
              <c:layout>
                <c:manualLayout>
                  <c:x val="-3.0864197530864196E-3"/>
                  <c:y val="-5.6120653217889734E-2"/>
                </c:manualLayout>
              </c:layout>
              <c:tx>
                <c:rich>
                  <a:bodyPr/>
                  <a:lstStyle/>
                  <a:p>
                    <a:r>
                      <a:rPr lang="en-US" b="1" dirty="0"/>
                      <a:t>1,549</a:t>
                    </a:r>
                  </a:p>
                  <a:p>
                    <a:r>
                      <a:rPr lang="en-US" b="1" dirty="0"/>
                      <a:t>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6CFD-4ED9-B831-3F309E8E0FC8}"/>
                </c:ext>
              </c:extLst>
            </c:dLbl>
            <c:dLbl>
              <c:idx val="3"/>
              <c:layout>
                <c:manualLayout>
                  <c:x val="0"/>
                  <c:y val="-5.6120653217889734E-2"/>
                </c:manualLayout>
              </c:layout>
              <c:tx>
                <c:rich>
                  <a:bodyPr/>
                  <a:lstStyle/>
                  <a:p>
                    <a:r>
                      <a:rPr lang="en-US" b="1" dirty="0"/>
                      <a:t>1,545</a:t>
                    </a:r>
                  </a:p>
                  <a:p>
                    <a:r>
                      <a:rPr lang="en-US" b="1" dirty="0"/>
                      <a:t>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6CFD-4ED9-B831-3F309E8E0FC8}"/>
                </c:ext>
              </c:extLst>
            </c:dLbl>
            <c:dLbl>
              <c:idx val="4"/>
              <c:layout>
                <c:manualLayout>
                  <c:x val="3.0864197530863064E-3"/>
                  <c:y val="-5.0508587896100757E-2"/>
                </c:manualLayout>
              </c:layout>
              <c:tx>
                <c:rich>
                  <a:bodyPr/>
                  <a:lstStyle/>
                  <a:p>
                    <a:r>
                      <a:rPr lang="en-US" b="1" dirty="0"/>
                      <a:t>1,681</a:t>
                    </a:r>
                  </a:p>
                  <a:p>
                    <a:r>
                      <a:rPr lang="en-US" b="1" dirty="0"/>
                      <a:t>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6CFD-4ED9-B831-3F309E8E0FC8}"/>
                </c:ext>
              </c:extLst>
            </c:dLbl>
            <c:spPr>
              <a:noFill/>
              <a:ln>
                <a:noFill/>
              </a:ln>
              <a:effectLst/>
            </c:spPr>
            <c:txPr>
              <a:bodyPr/>
              <a:lstStyle/>
              <a:p>
                <a:pPr>
                  <a:defRPr sz="10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Sheet1!$A$2:$A$23</c:f>
              <c:strCache>
                <c:ptCount val="5"/>
                <c:pt idx="0">
                  <c:v>Dec, 2012</c:v>
                </c:pt>
                <c:pt idx="1">
                  <c:v>Dec, 2013</c:v>
                </c:pt>
                <c:pt idx="2">
                  <c:v>Dec, 2014</c:v>
                </c:pt>
                <c:pt idx="3">
                  <c:v>Dec, 2015</c:v>
                </c:pt>
                <c:pt idx="4">
                  <c:v>Dec, 2016</c:v>
                </c:pt>
              </c:strCache>
            </c:strRef>
          </c:cat>
          <c:val>
            <c:numRef>
              <c:f>Sheet1!$E$2:$E$23</c:f>
              <c:numCache>
                <c:formatCode>#,##0;\(#,##0\)</c:formatCode>
                <c:ptCount val="5"/>
                <c:pt idx="0">
                  <c:v>1571.56</c:v>
                </c:pt>
                <c:pt idx="1">
                  <c:v>1549.34</c:v>
                </c:pt>
                <c:pt idx="2">
                  <c:v>1545.3</c:v>
                </c:pt>
                <c:pt idx="3">
                  <c:v>1680.64</c:v>
                </c:pt>
                <c:pt idx="4">
                  <c:v>1838.2</c:v>
                </c:pt>
              </c:numCache>
            </c:numRef>
          </c:val>
          <c:extLst>
            <c:ext xmlns:c16="http://schemas.microsoft.com/office/drawing/2014/chart" uri="{C3380CC4-5D6E-409C-BE32-E72D297353CC}">
              <c16:uniqueId val="{00000017-6CFD-4ED9-B831-3F309E8E0FC8}"/>
            </c:ext>
          </c:extLst>
        </c:ser>
        <c:dLbls>
          <c:showLegendKey val="0"/>
          <c:showVal val="0"/>
          <c:showCatName val="0"/>
          <c:showSerName val="0"/>
          <c:showPercent val="0"/>
          <c:showBubbleSize val="0"/>
        </c:dLbls>
        <c:gapWidth val="100"/>
        <c:overlap val="100"/>
        <c:axId val="76186368"/>
        <c:axId val="76187904"/>
      </c:barChart>
      <c:catAx>
        <c:axId val="76186368"/>
        <c:scaling>
          <c:orientation val="minMax"/>
        </c:scaling>
        <c:delete val="0"/>
        <c:axPos val="b"/>
        <c:numFmt formatCode="General" sourceLinked="0"/>
        <c:majorTickMark val="out"/>
        <c:minorTickMark val="none"/>
        <c:tickLblPos val="nextTo"/>
        <c:txPr>
          <a:bodyPr/>
          <a:lstStyle/>
          <a:p>
            <a:pPr>
              <a:defRPr sz="1050" b="1"/>
            </a:pPr>
            <a:endParaRPr lang="en-US"/>
          </a:p>
        </c:txPr>
        <c:crossAx val="76187904"/>
        <c:crosses val="autoZero"/>
        <c:auto val="1"/>
        <c:lblAlgn val="ctr"/>
        <c:lblOffset val="100"/>
        <c:noMultiLvlLbl val="0"/>
      </c:catAx>
      <c:valAx>
        <c:axId val="76187904"/>
        <c:scaling>
          <c:orientation val="minMax"/>
        </c:scaling>
        <c:delete val="0"/>
        <c:axPos val="l"/>
        <c:majorGridlines>
          <c:spPr>
            <a:ln>
              <a:solidFill>
                <a:schemeClr val="bg1">
                  <a:lumMod val="75000"/>
                </a:schemeClr>
              </a:solidFill>
            </a:ln>
          </c:spPr>
        </c:majorGridlines>
        <c:numFmt formatCode="#,##0;\(#,##0\)" sourceLinked="1"/>
        <c:majorTickMark val="out"/>
        <c:minorTickMark val="none"/>
        <c:tickLblPos val="nextTo"/>
        <c:txPr>
          <a:bodyPr/>
          <a:lstStyle/>
          <a:p>
            <a:pPr>
              <a:defRPr sz="1400" b="1"/>
            </a:pPr>
            <a:endParaRPr lang="en-US"/>
          </a:p>
        </c:txPr>
        <c:crossAx val="76186368"/>
        <c:crosses val="autoZero"/>
        <c:crossBetween val="between"/>
      </c:valAx>
    </c:plotArea>
    <c:legend>
      <c:legendPos val="t"/>
      <c:layout>
        <c:manualLayout>
          <c:xMode val="edge"/>
          <c:yMode val="edge"/>
          <c:x val="0.90410970828861636"/>
          <c:y val="0.18329067375198174"/>
          <c:w val="9.2008961472834369E-2"/>
          <c:h val="0.49545642091555769"/>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400" dirty="0"/>
              <a:t>FEP Neighbor</a:t>
            </a:r>
            <a:r>
              <a:rPr lang="en-US" sz="1400" baseline="0" dirty="0"/>
              <a:t> Island Subscriber Market Share</a:t>
            </a:r>
            <a:r>
              <a:rPr lang="en-US" sz="1400" b="1" i="0" u="none" strike="noStrike" baseline="0" dirty="0"/>
              <a:t> </a:t>
            </a:r>
            <a:endParaRPr lang="en-US" sz="1400" dirty="0"/>
          </a:p>
        </c:rich>
      </c:tx>
      <c:overlay val="0"/>
    </c:title>
    <c:autoTitleDeleted val="0"/>
    <c:plotArea>
      <c:layout>
        <c:manualLayout>
          <c:layoutTarget val="inner"/>
          <c:xMode val="edge"/>
          <c:yMode val="edge"/>
          <c:x val="7.7746948298129406E-2"/>
          <c:y val="0.13486393148224893"/>
          <c:w val="0.90934687154715987"/>
          <c:h val="0.78484221301287427"/>
        </c:manualLayout>
      </c:layout>
      <c:barChart>
        <c:barDir val="col"/>
        <c:grouping val="clustered"/>
        <c:varyColors val="0"/>
        <c:ser>
          <c:idx val="0"/>
          <c:order val="0"/>
          <c:tx>
            <c:strRef>
              <c:f>'Neighbor Islands (2)'!$L$35</c:f>
              <c:strCache>
                <c:ptCount val="1"/>
                <c:pt idx="0">
                  <c:v>Actives</c:v>
                </c:pt>
              </c:strCache>
            </c:strRef>
          </c:tx>
          <c:spPr>
            <a:solidFill>
              <a:schemeClr val="tx2">
                <a:lumMod val="40000"/>
                <a:lumOff val="60000"/>
              </a:schemeClr>
            </a:solidFill>
          </c:spPr>
          <c:invertIfNegative val="0"/>
          <c:dLbls>
            <c:spPr>
              <a:noFill/>
              <a:ln>
                <a:noFill/>
              </a:ln>
              <a:effectLst/>
            </c:spPr>
            <c:txPr>
              <a:bodyPr/>
              <a:lstStyle/>
              <a:p>
                <a:pPr>
                  <a:defRPr sz="105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'Neighbor Islands (2)'!$K$36:$K$39</c:f>
              <c:strCache>
                <c:ptCount val="4"/>
                <c:pt idx="0">
                  <c:v>Oahu</c:v>
                </c:pt>
                <c:pt idx="1">
                  <c:v>Hawaii</c:v>
                </c:pt>
                <c:pt idx="2">
                  <c:v>Maui</c:v>
                </c:pt>
                <c:pt idx="3">
                  <c:v>Kauai</c:v>
                </c:pt>
              </c:strCache>
            </c:strRef>
          </c:cat>
          <c:val>
            <c:numRef>
              <c:f>'Neighbor Islands (2)'!$L$36:$L$39</c:f>
              <c:numCache>
                <c:formatCode>0%</c:formatCode>
                <c:ptCount val="4"/>
                <c:pt idx="0">
                  <c:v>7.0000000000000007E-2</c:v>
                </c:pt>
                <c:pt idx="1">
                  <c:v>0.12</c:v>
                </c:pt>
                <c:pt idx="2">
                  <c:v>0.09</c:v>
                </c:pt>
                <c:pt idx="3">
                  <c:v>0.09</c:v>
                </c:pt>
              </c:numCache>
            </c:numRef>
          </c:val>
          <c:extLst>
            <c:ext xmlns:c16="http://schemas.microsoft.com/office/drawing/2014/chart" uri="{C3380CC4-5D6E-409C-BE32-E72D297353CC}">
              <c16:uniqueId val="{00000000-A24A-494E-B835-B269FD330BFB}"/>
            </c:ext>
          </c:extLst>
        </c:ser>
        <c:ser>
          <c:idx val="1"/>
          <c:order val="1"/>
          <c:tx>
            <c:strRef>
              <c:f>'Neighbor Islands (2)'!$M$35</c:f>
              <c:strCache>
                <c:ptCount val="1"/>
                <c:pt idx="0">
                  <c:v>Retirees</c:v>
                </c:pt>
              </c:strCache>
            </c:strRef>
          </c:tx>
          <c:spPr>
            <a:solidFill>
              <a:schemeClr val="tx2"/>
            </a:solidFill>
          </c:spPr>
          <c:invertIfNegative val="0"/>
          <c:dLbls>
            <c:spPr>
              <a:noFill/>
              <a:ln>
                <a:noFill/>
              </a:ln>
              <a:effectLst/>
            </c:spPr>
            <c:txPr>
              <a:bodyPr/>
              <a:lstStyle/>
              <a:p>
                <a:pPr>
                  <a:defRPr sz="105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'Neighbor Islands (2)'!$K$36:$K$39</c:f>
              <c:strCache>
                <c:ptCount val="4"/>
                <c:pt idx="0">
                  <c:v>Oahu</c:v>
                </c:pt>
                <c:pt idx="1">
                  <c:v>Hawaii</c:v>
                </c:pt>
                <c:pt idx="2">
                  <c:v>Maui</c:v>
                </c:pt>
                <c:pt idx="3">
                  <c:v>Kauai</c:v>
                </c:pt>
              </c:strCache>
            </c:strRef>
          </c:cat>
          <c:val>
            <c:numRef>
              <c:f>'Neighbor Islands (2)'!$M$36:$M$39</c:f>
              <c:numCache>
                <c:formatCode>0%</c:formatCode>
                <c:ptCount val="4"/>
                <c:pt idx="0">
                  <c:v>0.04</c:v>
                </c:pt>
                <c:pt idx="1">
                  <c:v>0.18</c:v>
                </c:pt>
                <c:pt idx="2">
                  <c:v>0.19</c:v>
                </c:pt>
                <c:pt idx="3">
                  <c:v>0.14000000000000001</c:v>
                </c:pt>
              </c:numCache>
            </c:numRef>
          </c:val>
          <c:extLst>
            <c:ext xmlns:c16="http://schemas.microsoft.com/office/drawing/2014/chart" uri="{C3380CC4-5D6E-409C-BE32-E72D297353CC}">
              <c16:uniqueId val="{00000001-A24A-494E-B835-B269FD330BFB}"/>
            </c:ext>
          </c:extLst>
        </c:ser>
        <c:dLbls>
          <c:showLegendKey val="0"/>
          <c:showVal val="0"/>
          <c:showCatName val="0"/>
          <c:showSerName val="0"/>
          <c:showPercent val="0"/>
          <c:showBubbleSize val="0"/>
        </c:dLbls>
        <c:gapWidth val="150"/>
        <c:axId val="76311552"/>
        <c:axId val="76325632"/>
      </c:barChart>
      <c:catAx>
        <c:axId val="76311552"/>
        <c:scaling>
          <c:orientation val="minMax"/>
        </c:scaling>
        <c:delete val="0"/>
        <c:axPos val="b"/>
        <c:numFmt formatCode="General" sourceLinked="0"/>
        <c:majorTickMark val="out"/>
        <c:minorTickMark val="none"/>
        <c:tickLblPos val="nextTo"/>
        <c:txPr>
          <a:bodyPr/>
          <a:lstStyle/>
          <a:p>
            <a:pPr>
              <a:defRPr sz="1050"/>
            </a:pPr>
            <a:endParaRPr lang="en-US"/>
          </a:p>
        </c:txPr>
        <c:crossAx val="76325632"/>
        <c:crosses val="autoZero"/>
        <c:auto val="1"/>
        <c:lblAlgn val="ctr"/>
        <c:lblOffset val="100"/>
        <c:noMultiLvlLbl val="0"/>
      </c:catAx>
      <c:valAx>
        <c:axId val="76325632"/>
        <c:scaling>
          <c:orientation val="minMax"/>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050"/>
            </a:pPr>
            <a:endParaRPr lang="en-US"/>
          </a:p>
        </c:txPr>
        <c:crossAx val="76311552"/>
        <c:crosses val="autoZero"/>
        <c:crossBetween val="between"/>
      </c:valAx>
    </c:plotArea>
    <c:legend>
      <c:legendPos val="r"/>
      <c:layout>
        <c:manualLayout>
          <c:xMode val="edge"/>
          <c:yMode val="edge"/>
          <c:x val="9.56492938382702E-2"/>
          <c:y val="0.17585941180429368"/>
          <c:w val="0.16623293963254596"/>
          <c:h val="0.16000302846759543"/>
        </c:manualLayout>
      </c:layout>
      <c:overlay val="0"/>
      <c:spPr>
        <a:solidFill>
          <a:schemeClr val="bg1">
            <a:lumMod val="95000"/>
          </a:schemeClr>
        </a:solidFill>
        <a:ln>
          <a:solidFill>
            <a:schemeClr val="bg1">
              <a:lumMod val="65000"/>
            </a:schemeClr>
          </a:solidFill>
        </a:ln>
      </c:spPr>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400" dirty="0"/>
              <a:t>FEP Neighbor Island</a:t>
            </a:r>
            <a:r>
              <a:rPr lang="en-US" sz="1400" baseline="0" dirty="0"/>
              <a:t> Subscribers</a:t>
            </a:r>
            <a:endParaRPr lang="en-US" sz="1400" dirty="0"/>
          </a:p>
        </c:rich>
      </c:tx>
      <c:overlay val="0"/>
    </c:title>
    <c:autoTitleDeleted val="0"/>
    <c:plotArea>
      <c:layout>
        <c:manualLayout>
          <c:layoutTarget val="inner"/>
          <c:xMode val="edge"/>
          <c:yMode val="edge"/>
          <c:x val="8.0314304461942251E-2"/>
          <c:y val="0.15370797828353647"/>
          <c:w val="0.90014468503937006"/>
          <c:h val="0.75477913206054725"/>
        </c:manualLayout>
      </c:layout>
      <c:barChart>
        <c:barDir val="col"/>
        <c:grouping val="clustered"/>
        <c:varyColors val="0"/>
        <c:ser>
          <c:idx val="0"/>
          <c:order val="0"/>
          <c:tx>
            <c:strRef>
              <c:f>'Neighbor Islands (2)'!$L$42</c:f>
              <c:strCache>
                <c:ptCount val="1"/>
                <c:pt idx="0">
                  <c:v>Actives</c:v>
                </c:pt>
              </c:strCache>
            </c:strRef>
          </c:tx>
          <c:spPr>
            <a:solidFill>
              <a:schemeClr val="tx2">
                <a:lumMod val="40000"/>
                <a:lumOff val="60000"/>
              </a:schemeClr>
            </a:solidFill>
          </c:spPr>
          <c:invertIfNegative val="0"/>
          <c:dLbls>
            <c:spPr>
              <a:noFill/>
              <a:ln>
                <a:noFill/>
              </a:ln>
              <a:effectLst/>
            </c:spPr>
            <c:txPr>
              <a:bodyPr/>
              <a:lstStyle/>
              <a:p>
                <a:pPr>
                  <a:defRPr sz="105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'Neighbor Islands (2)'!$K$43:$K$46</c:f>
              <c:strCache>
                <c:ptCount val="4"/>
                <c:pt idx="0">
                  <c:v>Oahu</c:v>
                </c:pt>
                <c:pt idx="1">
                  <c:v>Hawaii</c:v>
                </c:pt>
                <c:pt idx="2">
                  <c:v>Maui</c:v>
                </c:pt>
                <c:pt idx="3">
                  <c:v>Kauai</c:v>
                </c:pt>
              </c:strCache>
            </c:strRef>
          </c:cat>
          <c:val>
            <c:numRef>
              <c:f>'Neighbor Islands (2)'!$L$43:$L$46</c:f>
              <c:numCache>
                <c:formatCode>#,##0</c:formatCode>
                <c:ptCount val="4"/>
                <c:pt idx="0">
                  <c:v>1383</c:v>
                </c:pt>
                <c:pt idx="1">
                  <c:v>118</c:v>
                </c:pt>
                <c:pt idx="2">
                  <c:v>52</c:v>
                </c:pt>
                <c:pt idx="3">
                  <c:v>33</c:v>
                </c:pt>
              </c:numCache>
            </c:numRef>
          </c:val>
          <c:extLst>
            <c:ext xmlns:c16="http://schemas.microsoft.com/office/drawing/2014/chart" uri="{C3380CC4-5D6E-409C-BE32-E72D297353CC}">
              <c16:uniqueId val="{00000000-3F5B-429E-A3DF-C91C765E1054}"/>
            </c:ext>
          </c:extLst>
        </c:ser>
        <c:ser>
          <c:idx val="1"/>
          <c:order val="1"/>
          <c:tx>
            <c:strRef>
              <c:f>'Neighbor Islands (2)'!$M$42</c:f>
              <c:strCache>
                <c:ptCount val="1"/>
                <c:pt idx="0">
                  <c:v>Retirees</c:v>
                </c:pt>
              </c:strCache>
            </c:strRef>
          </c:tx>
          <c:spPr>
            <a:solidFill>
              <a:schemeClr val="tx2"/>
            </a:solidFill>
          </c:spPr>
          <c:invertIfNegative val="0"/>
          <c:dLbls>
            <c:spPr>
              <a:noFill/>
              <a:ln>
                <a:noFill/>
              </a:ln>
              <a:effectLst/>
            </c:spPr>
            <c:txPr>
              <a:bodyPr/>
              <a:lstStyle/>
              <a:p>
                <a:pPr>
                  <a:defRPr sz="105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'Neighbor Islands (2)'!$K$43:$K$46</c:f>
              <c:strCache>
                <c:ptCount val="4"/>
                <c:pt idx="0">
                  <c:v>Oahu</c:v>
                </c:pt>
                <c:pt idx="1">
                  <c:v>Hawaii</c:v>
                </c:pt>
                <c:pt idx="2">
                  <c:v>Maui</c:v>
                </c:pt>
                <c:pt idx="3">
                  <c:v>Kauai</c:v>
                </c:pt>
              </c:strCache>
            </c:strRef>
          </c:cat>
          <c:val>
            <c:numRef>
              <c:f>'Neighbor Islands (2)'!$M$43:$M$46</c:f>
              <c:numCache>
                <c:formatCode>#,##0</c:formatCode>
                <c:ptCount val="4"/>
                <c:pt idx="0">
                  <c:v>666</c:v>
                </c:pt>
                <c:pt idx="1">
                  <c:v>238</c:v>
                </c:pt>
                <c:pt idx="2">
                  <c:v>107</c:v>
                </c:pt>
                <c:pt idx="3">
                  <c:v>54</c:v>
                </c:pt>
              </c:numCache>
            </c:numRef>
          </c:val>
          <c:extLst>
            <c:ext xmlns:c16="http://schemas.microsoft.com/office/drawing/2014/chart" uri="{C3380CC4-5D6E-409C-BE32-E72D297353CC}">
              <c16:uniqueId val="{00000001-3F5B-429E-A3DF-C91C765E1054}"/>
            </c:ext>
          </c:extLst>
        </c:ser>
        <c:dLbls>
          <c:showLegendKey val="0"/>
          <c:showVal val="0"/>
          <c:showCatName val="0"/>
          <c:showSerName val="0"/>
          <c:showPercent val="0"/>
          <c:showBubbleSize val="0"/>
        </c:dLbls>
        <c:gapWidth val="150"/>
        <c:axId val="90245376"/>
        <c:axId val="90251264"/>
      </c:barChart>
      <c:catAx>
        <c:axId val="90245376"/>
        <c:scaling>
          <c:orientation val="minMax"/>
        </c:scaling>
        <c:delete val="0"/>
        <c:axPos val="b"/>
        <c:numFmt formatCode="General" sourceLinked="0"/>
        <c:majorTickMark val="out"/>
        <c:minorTickMark val="none"/>
        <c:tickLblPos val="nextTo"/>
        <c:txPr>
          <a:bodyPr/>
          <a:lstStyle/>
          <a:p>
            <a:pPr>
              <a:defRPr sz="1050"/>
            </a:pPr>
            <a:endParaRPr lang="en-US"/>
          </a:p>
        </c:txPr>
        <c:crossAx val="90251264"/>
        <c:crosses val="autoZero"/>
        <c:auto val="1"/>
        <c:lblAlgn val="ctr"/>
        <c:lblOffset val="100"/>
        <c:noMultiLvlLbl val="0"/>
      </c:catAx>
      <c:valAx>
        <c:axId val="90251264"/>
        <c:scaling>
          <c:orientation val="minMax"/>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050"/>
            </a:pPr>
            <a:endParaRPr lang="en-US"/>
          </a:p>
        </c:txPr>
        <c:crossAx val="90245376"/>
        <c:crosses val="autoZero"/>
        <c:crossBetween val="between"/>
      </c:valAx>
    </c:plotArea>
    <c:legend>
      <c:legendPos val="r"/>
      <c:layout>
        <c:manualLayout>
          <c:xMode val="edge"/>
          <c:yMode val="edge"/>
          <c:x val="0.81004327420972155"/>
          <c:y val="0.21520118294714582"/>
          <c:w val="0.16758811007183602"/>
          <c:h val="0.1591395896785095"/>
        </c:manualLayout>
      </c:layout>
      <c:overlay val="0"/>
      <c:spPr>
        <a:solidFill>
          <a:schemeClr val="bg1">
            <a:lumMod val="95000"/>
          </a:schemeClr>
        </a:solidFill>
        <a:ln>
          <a:solidFill>
            <a:schemeClr val="bg1">
              <a:lumMod val="65000"/>
            </a:schemeClr>
          </a:solidFill>
        </a:ln>
      </c:spPr>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solidFill>
                  <a:schemeClr val="bg1"/>
                </a:solidFill>
              </a:defRPr>
            </a:pPr>
            <a:r>
              <a:rPr lang="en-US" sz="1800" dirty="0">
                <a:solidFill>
                  <a:schemeClr val="bg1"/>
                </a:solidFill>
              </a:rPr>
              <a:t>Federal Employees </a:t>
            </a:r>
            <a:r>
              <a:rPr lang="en-US" sz="1800" baseline="0" dirty="0">
                <a:solidFill>
                  <a:schemeClr val="bg1"/>
                </a:solidFill>
              </a:rPr>
              <a:t>vs. FEP Members</a:t>
            </a:r>
            <a:endParaRPr lang="en-US" sz="1800" dirty="0">
              <a:solidFill>
                <a:schemeClr val="bg1"/>
              </a:solidFill>
            </a:endParaRPr>
          </a:p>
        </c:rich>
      </c:tx>
      <c:layout>
        <c:manualLayout>
          <c:xMode val="edge"/>
          <c:yMode val="edge"/>
          <c:x val="7.5763888888888895E-2"/>
          <c:y val="5.0316455696202529E-2"/>
        </c:manualLayout>
      </c:layout>
      <c:overlay val="0"/>
      <c:spPr>
        <a:solidFill>
          <a:schemeClr val="tx1"/>
        </a:solidFill>
      </c:spPr>
    </c:title>
    <c:autoTitleDeleted val="0"/>
    <c:plotArea>
      <c:layout>
        <c:manualLayout>
          <c:layoutTarget val="inner"/>
          <c:xMode val="edge"/>
          <c:yMode val="edge"/>
          <c:x val="0.10016754155730535"/>
          <c:y val="0.17062658673315428"/>
          <c:w val="0.79984120734908137"/>
          <c:h val="0.75400428585667301"/>
        </c:manualLayout>
      </c:layout>
      <c:barChart>
        <c:barDir val="col"/>
        <c:grouping val="clustered"/>
        <c:varyColors val="0"/>
        <c:ser>
          <c:idx val="0"/>
          <c:order val="0"/>
          <c:tx>
            <c:strRef>
              <c:f>'Tracking Graph'!$C$22</c:f>
              <c:strCache>
                <c:ptCount val="1"/>
                <c:pt idx="0">
                  <c:v>Federal Civilian Employees</c:v>
                </c:pt>
              </c:strCache>
            </c:strRef>
          </c:tx>
          <c:spPr>
            <a:solidFill>
              <a:schemeClr val="tx2">
                <a:lumMod val="40000"/>
                <a:lumOff val="60000"/>
              </a:schemeClr>
            </a:solidFill>
          </c:spPr>
          <c:invertIfNegative val="0"/>
          <c:cat>
            <c:numRef>
              <c:f>'Tracking Graph'!$B$23:$B$28</c:f>
              <c:numCache>
                <c:formatCode>General</c:formatCode>
                <c:ptCount val="6"/>
                <c:pt idx="0">
                  <c:v>2012</c:v>
                </c:pt>
                <c:pt idx="1">
                  <c:v>2013</c:v>
                </c:pt>
                <c:pt idx="2">
                  <c:v>2014</c:v>
                </c:pt>
                <c:pt idx="3">
                  <c:v>2015</c:v>
                </c:pt>
                <c:pt idx="4">
                  <c:v>2016</c:v>
                </c:pt>
                <c:pt idx="5">
                  <c:v>2017</c:v>
                </c:pt>
              </c:numCache>
            </c:numRef>
          </c:cat>
          <c:val>
            <c:numRef>
              <c:f>'Tracking Graph'!$C$23:$C$28</c:f>
              <c:numCache>
                <c:formatCode>#,##0</c:formatCode>
                <c:ptCount val="6"/>
                <c:pt idx="0">
                  <c:v>25626</c:v>
                </c:pt>
                <c:pt idx="1">
                  <c:v>25021</c:v>
                </c:pt>
                <c:pt idx="2">
                  <c:v>24274</c:v>
                </c:pt>
                <c:pt idx="3">
                  <c:v>21761</c:v>
                </c:pt>
                <c:pt idx="4">
                  <c:v>22243</c:v>
                </c:pt>
                <c:pt idx="5">
                  <c:v>22195</c:v>
                </c:pt>
              </c:numCache>
            </c:numRef>
          </c:val>
          <c:extLst>
            <c:ext xmlns:c16="http://schemas.microsoft.com/office/drawing/2014/chart" uri="{C3380CC4-5D6E-409C-BE32-E72D297353CC}">
              <c16:uniqueId val="{00000000-8832-4434-83AF-8F7E3B4542DF}"/>
            </c:ext>
          </c:extLst>
        </c:ser>
        <c:dLbls>
          <c:showLegendKey val="0"/>
          <c:showVal val="0"/>
          <c:showCatName val="0"/>
          <c:showSerName val="0"/>
          <c:showPercent val="0"/>
          <c:showBubbleSize val="0"/>
        </c:dLbls>
        <c:gapWidth val="150"/>
        <c:axId val="90312704"/>
        <c:axId val="90314240"/>
      </c:barChart>
      <c:lineChart>
        <c:grouping val="standard"/>
        <c:varyColors val="0"/>
        <c:ser>
          <c:idx val="1"/>
          <c:order val="1"/>
          <c:tx>
            <c:strRef>
              <c:f>'Tracking Graph'!$D$22</c:f>
              <c:strCache>
                <c:ptCount val="1"/>
                <c:pt idx="0">
                  <c:v>FEP (BCBS)</c:v>
                </c:pt>
              </c:strCache>
            </c:strRef>
          </c:tx>
          <c:spPr>
            <a:ln>
              <a:solidFill>
                <a:schemeClr val="tx2">
                  <a:lumMod val="75000"/>
                </a:schemeClr>
              </a:solidFill>
            </a:ln>
          </c:spPr>
          <c:marker>
            <c:symbol val="none"/>
          </c:marker>
          <c:cat>
            <c:numRef>
              <c:f>'Tracking Graph'!$B$23:$B$28</c:f>
              <c:numCache>
                <c:formatCode>General</c:formatCode>
                <c:ptCount val="6"/>
                <c:pt idx="0">
                  <c:v>2012</c:v>
                </c:pt>
                <c:pt idx="1">
                  <c:v>2013</c:v>
                </c:pt>
                <c:pt idx="2">
                  <c:v>2014</c:v>
                </c:pt>
                <c:pt idx="3">
                  <c:v>2015</c:v>
                </c:pt>
                <c:pt idx="4">
                  <c:v>2016</c:v>
                </c:pt>
                <c:pt idx="5">
                  <c:v>2017</c:v>
                </c:pt>
              </c:numCache>
            </c:numRef>
          </c:cat>
          <c:val>
            <c:numRef>
              <c:f>'Tracking Graph'!$D$23:$D$28</c:f>
              <c:numCache>
                <c:formatCode>#,##0</c:formatCode>
                <c:ptCount val="6"/>
                <c:pt idx="0">
                  <c:v>4698</c:v>
                </c:pt>
                <c:pt idx="1">
                  <c:v>5006</c:v>
                </c:pt>
                <c:pt idx="2">
                  <c:v>5108</c:v>
                </c:pt>
                <c:pt idx="3">
                  <c:v>5375</c:v>
                </c:pt>
                <c:pt idx="4">
                  <c:v>5686</c:v>
                </c:pt>
                <c:pt idx="5">
                  <c:v>5712</c:v>
                </c:pt>
              </c:numCache>
            </c:numRef>
          </c:val>
          <c:smooth val="0"/>
          <c:extLst>
            <c:ext xmlns:c16="http://schemas.microsoft.com/office/drawing/2014/chart" uri="{C3380CC4-5D6E-409C-BE32-E72D297353CC}">
              <c16:uniqueId val="{00000001-8832-4434-83AF-8F7E3B4542DF}"/>
            </c:ext>
          </c:extLst>
        </c:ser>
        <c:dLbls>
          <c:showLegendKey val="0"/>
          <c:showVal val="0"/>
          <c:showCatName val="0"/>
          <c:showSerName val="0"/>
          <c:showPercent val="0"/>
          <c:showBubbleSize val="0"/>
        </c:dLbls>
        <c:marker val="1"/>
        <c:smooth val="0"/>
        <c:axId val="90318336"/>
        <c:axId val="90316160"/>
      </c:lineChart>
      <c:catAx>
        <c:axId val="90312704"/>
        <c:scaling>
          <c:orientation val="minMax"/>
        </c:scaling>
        <c:delete val="0"/>
        <c:axPos val="b"/>
        <c:numFmt formatCode="General" sourceLinked="1"/>
        <c:majorTickMark val="out"/>
        <c:minorTickMark val="none"/>
        <c:tickLblPos val="nextTo"/>
        <c:txPr>
          <a:bodyPr/>
          <a:lstStyle/>
          <a:p>
            <a:pPr>
              <a:defRPr sz="1100"/>
            </a:pPr>
            <a:endParaRPr lang="en-US"/>
          </a:p>
        </c:txPr>
        <c:crossAx val="90314240"/>
        <c:crosses val="autoZero"/>
        <c:auto val="1"/>
        <c:lblAlgn val="ctr"/>
        <c:lblOffset val="100"/>
        <c:noMultiLvlLbl val="0"/>
      </c:catAx>
      <c:valAx>
        <c:axId val="90314240"/>
        <c:scaling>
          <c:orientation val="minMax"/>
        </c:scaling>
        <c:delete val="0"/>
        <c:axPos val="l"/>
        <c:majorGridlines>
          <c:spPr>
            <a:ln>
              <a:solidFill>
                <a:schemeClr val="bg1">
                  <a:lumMod val="85000"/>
                </a:schemeClr>
              </a:solidFill>
            </a:ln>
          </c:spPr>
        </c:majorGridlines>
        <c:title>
          <c:tx>
            <c:rich>
              <a:bodyPr rot="-5400000" vert="horz"/>
              <a:lstStyle/>
              <a:p>
                <a:pPr>
                  <a:defRPr sz="1100">
                    <a:solidFill>
                      <a:schemeClr val="bg1"/>
                    </a:solidFill>
                  </a:defRPr>
                </a:pPr>
                <a:r>
                  <a:rPr lang="en-US" sz="1100">
                    <a:solidFill>
                      <a:schemeClr val="bg1"/>
                    </a:solidFill>
                  </a:rPr>
                  <a:t>Federal Civilian</a:t>
                </a:r>
                <a:r>
                  <a:rPr lang="en-US" sz="1100" baseline="0">
                    <a:solidFill>
                      <a:schemeClr val="bg1"/>
                    </a:solidFill>
                  </a:rPr>
                  <a:t> Employees</a:t>
                </a:r>
              </a:p>
            </c:rich>
          </c:tx>
          <c:layout>
            <c:manualLayout>
              <c:xMode val="edge"/>
              <c:yMode val="edge"/>
              <c:x val="1.1208005249343832E-2"/>
              <c:y val="0.3623585501179441"/>
            </c:manualLayout>
          </c:layout>
          <c:overlay val="0"/>
          <c:spPr>
            <a:solidFill>
              <a:schemeClr val="tx1"/>
            </a:solidFill>
          </c:spPr>
        </c:title>
        <c:numFmt formatCode="#,##0" sourceLinked="1"/>
        <c:majorTickMark val="out"/>
        <c:minorTickMark val="none"/>
        <c:tickLblPos val="nextTo"/>
        <c:crossAx val="90312704"/>
        <c:crosses val="autoZero"/>
        <c:crossBetween val="between"/>
      </c:valAx>
      <c:valAx>
        <c:axId val="90316160"/>
        <c:scaling>
          <c:orientation val="minMax"/>
          <c:max val="6000"/>
          <c:min val="4000"/>
        </c:scaling>
        <c:delete val="0"/>
        <c:axPos val="r"/>
        <c:title>
          <c:tx>
            <c:rich>
              <a:bodyPr rot="-5400000" vert="horz"/>
              <a:lstStyle/>
              <a:p>
                <a:pPr>
                  <a:defRPr sz="1050">
                    <a:solidFill>
                      <a:schemeClr val="bg1"/>
                    </a:solidFill>
                  </a:defRPr>
                </a:pPr>
                <a:r>
                  <a:rPr lang="en-US" sz="1050" dirty="0">
                    <a:solidFill>
                      <a:schemeClr val="bg1"/>
                    </a:solidFill>
                  </a:rPr>
                  <a:t>FEP </a:t>
                </a:r>
                <a:r>
                  <a:rPr lang="en-US" sz="1050" baseline="0" dirty="0">
                    <a:solidFill>
                      <a:schemeClr val="bg1"/>
                    </a:solidFill>
                  </a:rPr>
                  <a:t> Members</a:t>
                </a:r>
                <a:endParaRPr lang="en-US" sz="1050" dirty="0">
                  <a:solidFill>
                    <a:schemeClr val="bg1"/>
                  </a:solidFill>
                </a:endParaRPr>
              </a:p>
            </c:rich>
          </c:tx>
          <c:layout>
            <c:manualLayout>
              <c:xMode val="edge"/>
              <c:yMode val="edge"/>
              <c:x val="0.96059328521434817"/>
              <c:y val="0.40050284062593444"/>
            </c:manualLayout>
          </c:layout>
          <c:overlay val="0"/>
          <c:spPr>
            <a:solidFill>
              <a:schemeClr val="tx1"/>
            </a:solidFill>
          </c:spPr>
        </c:title>
        <c:numFmt formatCode="#,##0" sourceLinked="1"/>
        <c:majorTickMark val="out"/>
        <c:minorTickMark val="none"/>
        <c:tickLblPos val="nextTo"/>
        <c:crossAx val="90318336"/>
        <c:crosses val="max"/>
        <c:crossBetween val="between"/>
      </c:valAx>
      <c:catAx>
        <c:axId val="90318336"/>
        <c:scaling>
          <c:orientation val="minMax"/>
        </c:scaling>
        <c:delete val="1"/>
        <c:axPos val="b"/>
        <c:numFmt formatCode="General" sourceLinked="1"/>
        <c:majorTickMark val="out"/>
        <c:minorTickMark val="none"/>
        <c:tickLblPos val="nextTo"/>
        <c:crossAx val="90316160"/>
        <c:crosses val="autoZero"/>
        <c:auto val="1"/>
        <c:lblAlgn val="ctr"/>
        <c:lblOffset val="100"/>
        <c:noMultiLvlLbl val="0"/>
      </c:catAx>
    </c:plotArea>
    <c:legend>
      <c:legendPos val="t"/>
      <c:layout>
        <c:manualLayout>
          <c:xMode val="edge"/>
          <c:yMode val="edge"/>
          <c:x val="0.53236439195100616"/>
          <c:y val="2.5375000000000002E-2"/>
          <c:w val="0.39082677165354329"/>
          <c:h val="7.5345472440944888E-2"/>
        </c:manualLayout>
      </c:layout>
      <c:overlay val="0"/>
      <c:spPr>
        <a:solidFill>
          <a:srgbClr val="FFFFFF">
            <a:lumMod val="95000"/>
          </a:srgbClr>
        </a:solidFill>
        <a:ln>
          <a:solidFill>
            <a:srgbClr val="808080"/>
          </a:solidFill>
        </a:ln>
      </c:spPr>
    </c:legend>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61882795742604E-2"/>
          <c:y val="3.907417747399388E-2"/>
          <c:w val="0.82691823479692161"/>
          <c:h val="0.88466723093361355"/>
        </c:manualLayout>
      </c:layout>
      <c:lineChart>
        <c:grouping val="standard"/>
        <c:varyColors val="0"/>
        <c:ser>
          <c:idx val="3"/>
          <c:order val="0"/>
          <c:tx>
            <c:strRef>
              <c:f>'FEP Total Rates'!$B$30</c:f>
              <c:strCache>
                <c:ptCount val="1"/>
                <c:pt idx="0">
                  <c:v>BCBS Standard</c:v>
                </c:pt>
              </c:strCache>
            </c:strRef>
          </c:tx>
          <c:spPr>
            <a:ln>
              <a:solidFill>
                <a:schemeClr val="accent5">
                  <a:lumMod val="50000"/>
                </a:schemeClr>
              </a:solidFill>
            </a:ln>
          </c:spPr>
          <c:marker>
            <c:symbol val="circle"/>
            <c:size val="13"/>
            <c:spPr>
              <a:solidFill>
                <a:schemeClr val="accent5">
                  <a:lumMod val="50000"/>
                </a:schemeClr>
              </a:solidFill>
              <a:ln>
                <a:solidFill>
                  <a:schemeClr val="accent5">
                    <a:lumMod val="50000"/>
                  </a:schemeClr>
                </a:solidFill>
              </a:ln>
            </c:spPr>
          </c:marker>
          <c:cat>
            <c:numRef>
              <c:f>'FEP Total Rates'!$C$26:$G$26</c:f>
              <c:numCache>
                <c:formatCode>General</c:formatCode>
                <c:ptCount val="5"/>
                <c:pt idx="0">
                  <c:v>2014</c:v>
                </c:pt>
                <c:pt idx="1">
                  <c:v>2015</c:v>
                </c:pt>
                <c:pt idx="2">
                  <c:v>2016</c:v>
                </c:pt>
                <c:pt idx="3">
                  <c:v>2017</c:v>
                </c:pt>
                <c:pt idx="4">
                  <c:v>2018</c:v>
                </c:pt>
              </c:numCache>
            </c:numRef>
          </c:cat>
          <c:val>
            <c:numRef>
              <c:f>'FEP Total Rates'!$C$30:$G$30</c:f>
              <c:numCache>
                <c:formatCode>"$"#,##0.00_);[Red]\("$"#,##0.00\)</c:formatCode>
                <c:ptCount val="5"/>
                <c:pt idx="0">
                  <c:v>616.41999999999996</c:v>
                </c:pt>
                <c:pt idx="1">
                  <c:v>634.91999999999996</c:v>
                </c:pt>
                <c:pt idx="2">
                  <c:v>679.36</c:v>
                </c:pt>
                <c:pt idx="3">
                  <c:v>709.93000000000006</c:v>
                </c:pt>
                <c:pt idx="4">
                  <c:v>741.89</c:v>
                </c:pt>
              </c:numCache>
            </c:numRef>
          </c:val>
          <c:smooth val="0"/>
          <c:extLst>
            <c:ext xmlns:c16="http://schemas.microsoft.com/office/drawing/2014/chart" uri="{C3380CC4-5D6E-409C-BE32-E72D297353CC}">
              <c16:uniqueId val="{00000000-D020-4120-96B5-923A1B22EDA7}"/>
            </c:ext>
          </c:extLst>
        </c:ser>
        <c:ser>
          <c:idx val="4"/>
          <c:order val="1"/>
          <c:tx>
            <c:strRef>
              <c:f>'FEP Total Rates'!$B$31</c:f>
              <c:strCache>
                <c:ptCount val="1"/>
                <c:pt idx="0">
                  <c:v>BCBS Basic</c:v>
                </c:pt>
              </c:strCache>
            </c:strRef>
          </c:tx>
          <c:spPr>
            <a:ln>
              <a:solidFill>
                <a:schemeClr val="accent5"/>
              </a:solidFill>
            </a:ln>
          </c:spPr>
          <c:marker>
            <c:symbol val="circle"/>
            <c:size val="13"/>
            <c:spPr>
              <a:solidFill>
                <a:schemeClr val="accent5"/>
              </a:solidFill>
              <a:ln>
                <a:solidFill>
                  <a:schemeClr val="accent5"/>
                </a:solidFill>
              </a:ln>
            </c:spPr>
          </c:marker>
          <c:cat>
            <c:numRef>
              <c:f>'FEP Total Rates'!$C$26:$G$26</c:f>
              <c:numCache>
                <c:formatCode>General</c:formatCode>
                <c:ptCount val="5"/>
                <c:pt idx="0">
                  <c:v>2014</c:v>
                </c:pt>
                <c:pt idx="1">
                  <c:v>2015</c:v>
                </c:pt>
                <c:pt idx="2">
                  <c:v>2016</c:v>
                </c:pt>
                <c:pt idx="3">
                  <c:v>2017</c:v>
                </c:pt>
                <c:pt idx="4">
                  <c:v>2018</c:v>
                </c:pt>
              </c:numCache>
            </c:numRef>
          </c:cat>
          <c:val>
            <c:numRef>
              <c:f>'FEP Total Rates'!$C$31:$G$31</c:f>
              <c:numCache>
                <c:formatCode>"$"#,##0.00_);[Red]\("$"#,##0.00\)</c:formatCode>
                <c:ptCount val="5"/>
                <c:pt idx="0">
                  <c:v>528.36</c:v>
                </c:pt>
                <c:pt idx="1">
                  <c:v>549.51</c:v>
                </c:pt>
                <c:pt idx="2">
                  <c:v>593.54</c:v>
                </c:pt>
                <c:pt idx="3">
                  <c:v>617.28</c:v>
                </c:pt>
                <c:pt idx="4">
                  <c:v>638.95000000000005</c:v>
                </c:pt>
              </c:numCache>
            </c:numRef>
          </c:val>
          <c:smooth val="0"/>
          <c:extLst>
            <c:ext xmlns:c16="http://schemas.microsoft.com/office/drawing/2014/chart" uri="{C3380CC4-5D6E-409C-BE32-E72D297353CC}">
              <c16:uniqueId val="{00000001-D020-4120-96B5-923A1B22EDA7}"/>
            </c:ext>
          </c:extLst>
        </c:ser>
        <c:ser>
          <c:idx val="0"/>
          <c:order val="2"/>
          <c:tx>
            <c:strRef>
              <c:f>'FEP Total Rates'!$B$27</c:f>
              <c:strCache>
                <c:ptCount val="1"/>
                <c:pt idx="0">
                  <c:v>HMSA Fed87</c:v>
                </c:pt>
              </c:strCache>
            </c:strRef>
          </c:tx>
          <c:spPr>
            <a:ln w="44450" cap="flat">
              <a:prstDash val="lgDash"/>
            </a:ln>
          </c:spPr>
          <c:marker>
            <c:symbol val="diamond"/>
            <c:size val="16"/>
            <c:spPr>
              <a:ln w="9525"/>
            </c:spPr>
          </c:marker>
          <c:cat>
            <c:numRef>
              <c:f>'FEP Total Rates'!$C$26:$G$26</c:f>
              <c:numCache>
                <c:formatCode>General</c:formatCode>
                <c:ptCount val="5"/>
                <c:pt idx="0">
                  <c:v>2014</c:v>
                </c:pt>
                <c:pt idx="1">
                  <c:v>2015</c:v>
                </c:pt>
                <c:pt idx="2">
                  <c:v>2016</c:v>
                </c:pt>
                <c:pt idx="3">
                  <c:v>2017</c:v>
                </c:pt>
                <c:pt idx="4">
                  <c:v>2018</c:v>
                </c:pt>
              </c:numCache>
            </c:numRef>
          </c:cat>
          <c:val>
            <c:numRef>
              <c:f>'FEP Total Rates'!$C$27:$G$27</c:f>
              <c:numCache>
                <c:formatCode>"$"#,##0.00_);[Red]\("$"#,##0.00\)</c:formatCode>
                <c:ptCount val="5"/>
                <c:pt idx="0">
                  <c:v>455.09</c:v>
                </c:pt>
                <c:pt idx="1">
                  <c:v>498.33</c:v>
                </c:pt>
                <c:pt idx="2">
                  <c:v>562.01</c:v>
                </c:pt>
                <c:pt idx="3">
                  <c:v>606.95000000000005</c:v>
                </c:pt>
                <c:pt idx="4">
                  <c:v>606.95000000000005</c:v>
                </c:pt>
              </c:numCache>
            </c:numRef>
          </c:val>
          <c:smooth val="0"/>
          <c:extLst>
            <c:ext xmlns:c16="http://schemas.microsoft.com/office/drawing/2014/chart" uri="{C3380CC4-5D6E-409C-BE32-E72D297353CC}">
              <c16:uniqueId val="{00000002-D020-4120-96B5-923A1B22EDA7}"/>
            </c:ext>
          </c:extLst>
        </c:ser>
        <c:ser>
          <c:idx val="1"/>
          <c:order val="3"/>
          <c:tx>
            <c:strRef>
              <c:f>'FEP Total Rates'!$B$28</c:f>
              <c:strCache>
                <c:ptCount val="1"/>
                <c:pt idx="0">
                  <c:v>Kaiser High</c:v>
                </c:pt>
              </c:strCache>
            </c:strRef>
          </c:tx>
          <c:spPr>
            <a:ln w="44450" cap="flat">
              <a:prstDash val="lgDash"/>
            </a:ln>
          </c:spPr>
          <c:marker>
            <c:symbol val="square"/>
            <c:size val="13"/>
            <c:spPr>
              <a:solidFill>
                <a:schemeClr val="accent2"/>
              </a:solidFill>
            </c:spPr>
          </c:marker>
          <c:cat>
            <c:numRef>
              <c:f>'FEP Total Rates'!$C$26:$G$26</c:f>
              <c:numCache>
                <c:formatCode>General</c:formatCode>
                <c:ptCount val="5"/>
                <c:pt idx="0">
                  <c:v>2014</c:v>
                </c:pt>
                <c:pt idx="1">
                  <c:v>2015</c:v>
                </c:pt>
                <c:pt idx="2">
                  <c:v>2016</c:v>
                </c:pt>
                <c:pt idx="3">
                  <c:v>2017</c:v>
                </c:pt>
                <c:pt idx="4">
                  <c:v>2018</c:v>
                </c:pt>
              </c:numCache>
            </c:numRef>
          </c:cat>
          <c:val>
            <c:numRef>
              <c:f>'FEP Total Rates'!$C$28:$G$28</c:f>
              <c:numCache>
                <c:formatCode>"$"#,##0.00_);[Red]\("$"#,##0.00\)</c:formatCode>
                <c:ptCount val="5"/>
                <c:pt idx="0">
                  <c:v>571.29</c:v>
                </c:pt>
                <c:pt idx="1">
                  <c:v>528.32000000000005</c:v>
                </c:pt>
                <c:pt idx="2">
                  <c:v>571.89</c:v>
                </c:pt>
                <c:pt idx="3">
                  <c:v>642.72</c:v>
                </c:pt>
                <c:pt idx="4">
                  <c:v>658.58</c:v>
                </c:pt>
              </c:numCache>
            </c:numRef>
          </c:val>
          <c:smooth val="0"/>
          <c:extLst>
            <c:ext xmlns:c16="http://schemas.microsoft.com/office/drawing/2014/chart" uri="{C3380CC4-5D6E-409C-BE32-E72D297353CC}">
              <c16:uniqueId val="{00000003-D020-4120-96B5-923A1B22EDA7}"/>
            </c:ext>
          </c:extLst>
        </c:ser>
        <c:ser>
          <c:idx val="2"/>
          <c:order val="4"/>
          <c:tx>
            <c:strRef>
              <c:f>'FEP Total Rates'!$B$29</c:f>
              <c:strCache>
                <c:ptCount val="1"/>
                <c:pt idx="0">
                  <c:v>Kaiser Standard</c:v>
                </c:pt>
              </c:strCache>
            </c:strRef>
          </c:tx>
          <c:spPr>
            <a:ln w="38100" cap="flat">
              <a:prstDash val="lgDash"/>
              <a:round/>
            </a:ln>
          </c:spPr>
          <c:marker>
            <c:symbol val="triangle"/>
            <c:size val="14"/>
          </c:marker>
          <c:cat>
            <c:numRef>
              <c:f>'FEP Total Rates'!$C$26:$G$26</c:f>
              <c:numCache>
                <c:formatCode>General</c:formatCode>
                <c:ptCount val="5"/>
                <c:pt idx="0">
                  <c:v>2014</c:v>
                </c:pt>
                <c:pt idx="1">
                  <c:v>2015</c:v>
                </c:pt>
                <c:pt idx="2">
                  <c:v>2016</c:v>
                </c:pt>
                <c:pt idx="3">
                  <c:v>2017</c:v>
                </c:pt>
                <c:pt idx="4">
                  <c:v>2018</c:v>
                </c:pt>
              </c:numCache>
            </c:numRef>
          </c:cat>
          <c:val>
            <c:numRef>
              <c:f>'FEP Total Rates'!$C$29:$G$29</c:f>
              <c:numCache>
                <c:formatCode>"$"#,##0.00_);[Red]\("$"#,##0.00\)</c:formatCode>
                <c:ptCount val="5"/>
                <c:pt idx="0">
                  <c:v>302.14</c:v>
                </c:pt>
                <c:pt idx="1">
                  <c:v>364.61</c:v>
                </c:pt>
                <c:pt idx="2">
                  <c:v>392.6</c:v>
                </c:pt>
                <c:pt idx="3">
                  <c:v>440.64</c:v>
                </c:pt>
                <c:pt idx="4">
                  <c:v>444.69</c:v>
                </c:pt>
              </c:numCache>
            </c:numRef>
          </c:val>
          <c:smooth val="0"/>
          <c:extLst>
            <c:ext xmlns:c16="http://schemas.microsoft.com/office/drawing/2014/chart" uri="{C3380CC4-5D6E-409C-BE32-E72D297353CC}">
              <c16:uniqueId val="{00000004-D020-4120-96B5-923A1B22EDA7}"/>
            </c:ext>
          </c:extLst>
        </c:ser>
        <c:dLbls>
          <c:showLegendKey val="0"/>
          <c:showVal val="0"/>
          <c:showCatName val="0"/>
          <c:showSerName val="0"/>
          <c:showPercent val="0"/>
          <c:showBubbleSize val="0"/>
        </c:dLbls>
        <c:marker val="1"/>
        <c:smooth val="0"/>
        <c:axId val="91468928"/>
        <c:axId val="91470464"/>
      </c:lineChart>
      <c:catAx>
        <c:axId val="91468928"/>
        <c:scaling>
          <c:orientation val="minMax"/>
        </c:scaling>
        <c:delete val="0"/>
        <c:axPos val="b"/>
        <c:numFmt formatCode="General" sourceLinked="1"/>
        <c:majorTickMark val="out"/>
        <c:minorTickMark val="none"/>
        <c:tickLblPos val="nextTo"/>
        <c:txPr>
          <a:bodyPr/>
          <a:lstStyle/>
          <a:p>
            <a:pPr>
              <a:defRPr sz="1200" b="1"/>
            </a:pPr>
            <a:endParaRPr lang="en-US"/>
          </a:p>
        </c:txPr>
        <c:crossAx val="91470464"/>
        <c:crosses val="autoZero"/>
        <c:auto val="1"/>
        <c:lblAlgn val="ctr"/>
        <c:lblOffset val="100"/>
        <c:noMultiLvlLbl val="0"/>
      </c:catAx>
      <c:valAx>
        <c:axId val="91470464"/>
        <c:scaling>
          <c:orientation val="minMax"/>
          <c:max val="850"/>
          <c:min val="250"/>
        </c:scaling>
        <c:delete val="0"/>
        <c:axPos val="l"/>
        <c:majorGridlines>
          <c:spPr>
            <a:ln>
              <a:solidFill>
                <a:schemeClr val="bg1">
                  <a:lumMod val="85000"/>
                </a:schemeClr>
              </a:solidFill>
            </a:ln>
          </c:spPr>
        </c:majorGridlines>
        <c:numFmt formatCode="&quot;$&quot;#,##0.00_);[Red]\(&quot;$&quot;#,##0.00\)" sourceLinked="1"/>
        <c:majorTickMark val="out"/>
        <c:minorTickMark val="none"/>
        <c:tickLblPos val="nextTo"/>
        <c:txPr>
          <a:bodyPr/>
          <a:lstStyle/>
          <a:p>
            <a:pPr>
              <a:defRPr sz="1050"/>
            </a:pPr>
            <a:endParaRPr lang="en-US"/>
          </a:p>
        </c:txPr>
        <c:crossAx val="91468928"/>
        <c:crosses val="autoZero"/>
        <c:crossBetween val="between"/>
      </c:valAx>
      <c:dTable>
        <c:showHorzBorder val="1"/>
        <c:showVertBorder val="1"/>
        <c:showOutline val="1"/>
        <c:showKeys val="1"/>
        <c:txPr>
          <a:bodyPr/>
          <a:lstStyle/>
          <a:p>
            <a:pPr rtl="0">
              <a:defRPr b="0"/>
            </a:pPr>
            <a:endParaRPr lang="en-US"/>
          </a:p>
        </c:txPr>
      </c:dTable>
    </c:plotArea>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61882795742604E-2"/>
          <c:y val="3.907417747399388E-2"/>
          <c:w val="0.81755142786638846"/>
          <c:h val="0.88466723093361355"/>
        </c:manualLayout>
      </c:layout>
      <c:lineChart>
        <c:grouping val="standard"/>
        <c:varyColors val="0"/>
        <c:ser>
          <c:idx val="3"/>
          <c:order val="0"/>
          <c:tx>
            <c:strRef>
              <c:f>'FEP Employee Rate'!$B$30</c:f>
              <c:strCache>
                <c:ptCount val="1"/>
                <c:pt idx="0">
                  <c:v>BCBS Standard</c:v>
                </c:pt>
              </c:strCache>
            </c:strRef>
          </c:tx>
          <c:spPr>
            <a:ln>
              <a:solidFill>
                <a:schemeClr val="accent5">
                  <a:lumMod val="50000"/>
                </a:schemeClr>
              </a:solidFill>
            </a:ln>
          </c:spPr>
          <c:marker>
            <c:symbol val="circle"/>
            <c:size val="13"/>
            <c:spPr>
              <a:solidFill>
                <a:schemeClr val="accent5">
                  <a:lumMod val="50000"/>
                </a:schemeClr>
              </a:solidFill>
              <a:ln>
                <a:solidFill>
                  <a:schemeClr val="accent5">
                    <a:lumMod val="50000"/>
                  </a:schemeClr>
                </a:solidFill>
              </a:ln>
            </c:spPr>
          </c:marker>
          <c:cat>
            <c:numRef>
              <c:f>'FEP Employee Rate'!$C$26:$G$26</c:f>
              <c:numCache>
                <c:formatCode>General</c:formatCode>
                <c:ptCount val="5"/>
                <c:pt idx="0">
                  <c:v>2014</c:v>
                </c:pt>
                <c:pt idx="1">
                  <c:v>2015</c:v>
                </c:pt>
                <c:pt idx="2">
                  <c:v>2016</c:v>
                </c:pt>
                <c:pt idx="3">
                  <c:v>2017</c:v>
                </c:pt>
                <c:pt idx="4">
                  <c:v>2018</c:v>
                </c:pt>
              </c:numCache>
            </c:numRef>
          </c:cat>
          <c:val>
            <c:numRef>
              <c:f>'FEP Employee Rate'!$C$30:$G$30</c:f>
              <c:numCache>
                <c:formatCode>"$"#,##0.00_);[Red]\("$"#,##0.00\)</c:formatCode>
                <c:ptCount val="5"/>
                <c:pt idx="0">
                  <c:v>190.28</c:v>
                </c:pt>
                <c:pt idx="1">
                  <c:v>197.23</c:v>
                </c:pt>
                <c:pt idx="2">
                  <c:v>217.06</c:v>
                </c:pt>
                <c:pt idx="3">
                  <c:v>229.64</c:v>
                </c:pt>
                <c:pt idx="4">
                  <c:v>245.18</c:v>
                </c:pt>
              </c:numCache>
            </c:numRef>
          </c:val>
          <c:smooth val="0"/>
          <c:extLst>
            <c:ext xmlns:c16="http://schemas.microsoft.com/office/drawing/2014/chart" uri="{C3380CC4-5D6E-409C-BE32-E72D297353CC}">
              <c16:uniqueId val="{00000000-CF04-4EBB-86E7-C0CCF77EAA9F}"/>
            </c:ext>
          </c:extLst>
        </c:ser>
        <c:ser>
          <c:idx val="4"/>
          <c:order val="1"/>
          <c:tx>
            <c:strRef>
              <c:f>'FEP Employee Rate'!$B$31</c:f>
              <c:strCache>
                <c:ptCount val="1"/>
                <c:pt idx="0">
                  <c:v>BCBS Basic</c:v>
                </c:pt>
              </c:strCache>
            </c:strRef>
          </c:tx>
          <c:spPr>
            <a:ln>
              <a:solidFill>
                <a:schemeClr val="accent5"/>
              </a:solidFill>
            </a:ln>
          </c:spPr>
          <c:marker>
            <c:symbol val="circle"/>
            <c:size val="13"/>
            <c:spPr>
              <a:solidFill>
                <a:schemeClr val="accent5"/>
              </a:solidFill>
              <a:ln>
                <a:solidFill>
                  <a:schemeClr val="accent5"/>
                </a:solidFill>
              </a:ln>
            </c:spPr>
          </c:marker>
          <c:cat>
            <c:numRef>
              <c:f>'FEP Employee Rate'!$C$26:$G$26</c:f>
              <c:numCache>
                <c:formatCode>General</c:formatCode>
                <c:ptCount val="5"/>
                <c:pt idx="0">
                  <c:v>2014</c:v>
                </c:pt>
                <c:pt idx="1">
                  <c:v>2015</c:v>
                </c:pt>
                <c:pt idx="2">
                  <c:v>2016</c:v>
                </c:pt>
                <c:pt idx="3">
                  <c:v>2017</c:v>
                </c:pt>
                <c:pt idx="4">
                  <c:v>2018</c:v>
                </c:pt>
              </c:numCache>
            </c:numRef>
          </c:cat>
          <c:val>
            <c:numRef>
              <c:f>'FEP Employee Rate'!$C$31:$G$31</c:f>
              <c:numCache>
                <c:formatCode>"$"#,##0.00_);[Red]\("$"#,##0.00\)</c:formatCode>
                <c:ptCount val="5"/>
                <c:pt idx="0">
                  <c:v>132.09</c:v>
                </c:pt>
                <c:pt idx="1">
                  <c:v>137.38</c:v>
                </c:pt>
                <c:pt idx="2">
                  <c:v>148.38</c:v>
                </c:pt>
                <c:pt idx="3">
                  <c:v>154.32</c:v>
                </c:pt>
                <c:pt idx="4">
                  <c:v>159.74</c:v>
                </c:pt>
              </c:numCache>
            </c:numRef>
          </c:val>
          <c:smooth val="0"/>
          <c:extLst>
            <c:ext xmlns:c16="http://schemas.microsoft.com/office/drawing/2014/chart" uri="{C3380CC4-5D6E-409C-BE32-E72D297353CC}">
              <c16:uniqueId val="{00000001-CF04-4EBB-86E7-C0CCF77EAA9F}"/>
            </c:ext>
          </c:extLst>
        </c:ser>
        <c:ser>
          <c:idx val="0"/>
          <c:order val="2"/>
          <c:tx>
            <c:strRef>
              <c:f>'FEP Employee Rate'!$B$27</c:f>
              <c:strCache>
                <c:ptCount val="1"/>
                <c:pt idx="0">
                  <c:v>HMSA Fed87</c:v>
                </c:pt>
              </c:strCache>
            </c:strRef>
          </c:tx>
          <c:spPr>
            <a:ln w="44450" cap="flat">
              <a:prstDash val="lgDash"/>
            </a:ln>
          </c:spPr>
          <c:marker>
            <c:symbol val="diamond"/>
            <c:size val="16"/>
            <c:spPr>
              <a:ln w="9525"/>
            </c:spPr>
          </c:marker>
          <c:cat>
            <c:numRef>
              <c:f>'FEP Employee Rate'!$C$26:$G$26</c:f>
              <c:numCache>
                <c:formatCode>General</c:formatCode>
                <c:ptCount val="5"/>
                <c:pt idx="0">
                  <c:v>2014</c:v>
                </c:pt>
                <c:pt idx="1">
                  <c:v>2015</c:v>
                </c:pt>
                <c:pt idx="2">
                  <c:v>2016</c:v>
                </c:pt>
                <c:pt idx="3">
                  <c:v>2017</c:v>
                </c:pt>
                <c:pt idx="4">
                  <c:v>2018</c:v>
                </c:pt>
              </c:numCache>
            </c:numRef>
          </c:cat>
          <c:val>
            <c:numRef>
              <c:f>'FEP Employee Rate'!$C$27:$G$27</c:f>
              <c:numCache>
                <c:formatCode>"$"#,##0.00_);[Red]\("$"#,##0.00\)</c:formatCode>
                <c:ptCount val="5"/>
                <c:pt idx="0">
                  <c:v>113.77</c:v>
                </c:pt>
                <c:pt idx="1">
                  <c:v>124.58</c:v>
                </c:pt>
                <c:pt idx="2">
                  <c:v>140.5</c:v>
                </c:pt>
                <c:pt idx="3">
                  <c:v>151.74</c:v>
                </c:pt>
                <c:pt idx="4">
                  <c:v>151.74</c:v>
                </c:pt>
              </c:numCache>
            </c:numRef>
          </c:val>
          <c:smooth val="0"/>
          <c:extLst>
            <c:ext xmlns:c16="http://schemas.microsoft.com/office/drawing/2014/chart" uri="{C3380CC4-5D6E-409C-BE32-E72D297353CC}">
              <c16:uniqueId val="{00000002-CF04-4EBB-86E7-C0CCF77EAA9F}"/>
            </c:ext>
          </c:extLst>
        </c:ser>
        <c:ser>
          <c:idx val="1"/>
          <c:order val="3"/>
          <c:tx>
            <c:strRef>
              <c:f>'FEP Employee Rate'!$B$28</c:f>
              <c:strCache>
                <c:ptCount val="1"/>
                <c:pt idx="0">
                  <c:v>Kaiser High</c:v>
                </c:pt>
              </c:strCache>
            </c:strRef>
          </c:tx>
          <c:spPr>
            <a:ln w="44450" cap="flat">
              <a:prstDash val="lgDash"/>
            </a:ln>
          </c:spPr>
          <c:marker>
            <c:symbol val="square"/>
            <c:size val="13"/>
            <c:spPr>
              <a:solidFill>
                <a:schemeClr val="accent2"/>
              </a:solidFill>
            </c:spPr>
          </c:marker>
          <c:cat>
            <c:numRef>
              <c:f>'FEP Employee Rate'!$C$26:$G$26</c:f>
              <c:numCache>
                <c:formatCode>General</c:formatCode>
                <c:ptCount val="5"/>
                <c:pt idx="0">
                  <c:v>2014</c:v>
                </c:pt>
                <c:pt idx="1">
                  <c:v>2015</c:v>
                </c:pt>
                <c:pt idx="2">
                  <c:v>2016</c:v>
                </c:pt>
                <c:pt idx="3">
                  <c:v>2017</c:v>
                </c:pt>
                <c:pt idx="4">
                  <c:v>2018</c:v>
                </c:pt>
              </c:numCache>
            </c:numRef>
          </c:cat>
          <c:val>
            <c:numRef>
              <c:f>'FEP Employee Rate'!$C$28:$G$28</c:f>
              <c:numCache>
                <c:formatCode>"$"#,##0.00_);[Red]\("$"#,##0.00\)</c:formatCode>
                <c:ptCount val="5"/>
                <c:pt idx="0">
                  <c:v>145.15</c:v>
                </c:pt>
                <c:pt idx="1">
                  <c:v>132.08000000000001</c:v>
                </c:pt>
                <c:pt idx="2">
                  <c:v>142.97</c:v>
                </c:pt>
                <c:pt idx="3">
                  <c:v>162.43</c:v>
                </c:pt>
                <c:pt idx="4">
                  <c:v>164.64</c:v>
                </c:pt>
              </c:numCache>
            </c:numRef>
          </c:val>
          <c:smooth val="0"/>
          <c:extLst>
            <c:ext xmlns:c16="http://schemas.microsoft.com/office/drawing/2014/chart" uri="{C3380CC4-5D6E-409C-BE32-E72D297353CC}">
              <c16:uniqueId val="{00000003-CF04-4EBB-86E7-C0CCF77EAA9F}"/>
            </c:ext>
          </c:extLst>
        </c:ser>
        <c:ser>
          <c:idx val="2"/>
          <c:order val="4"/>
          <c:tx>
            <c:strRef>
              <c:f>'FEP Employee Rate'!$B$29</c:f>
              <c:strCache>
                <c:ptCount val="1"/>
                <c:pt idx="0">
                  <c:v>Kaiser Standard</c:v>
                </c:pt>
              </c:strCache>
            </c:strRef>
          </c:tx>
          <c:spPr>
            <a:ln w="38100" cap="flat">
              <a:prstDash val="lgDash"/>
              <a:round/>
            </a:ln>
          </c:spPr>
          <c:marker>
            <c:symbol val="triangle"/>
            <c:size val="14"/>
          </c:marker>
          <c:cat>
            <c:numRef>
              <c:f>'FEP Employee Rate'!$C$26:$G$26</c:f>
              <c:numCache>
                <c:formatCode>General</c:formatCode>
                <c:ptCount val="5"/>
                <c:pt idx="0">
                  <c:v>2014</c:v>
                </c:pt>
                <c:pt idx="1">
                  <c:v>2015</c:v>
                </c:pt>
                <c:pt idx="2">
                  <c:v>2016</c:v>
                </c:pt>
                <c:pt idx="3">
                  <c:v>2017</c:v>
                </c:pt>
                <c:pt idx="4">
                  <c:v>2018</c:v>
                </c:pt>
              </c:numCache>
            </c:numRef>
          </c:cat>
          <c:val>
            <c:numRef>
              <c:f>'FEP Employee Rate'!$C$29:$G$29</c:f>
              <c:numCache>
                <c:formatCode>"$"#,##0.00_);[Red]\("$"#,##0.00\)</c:formatCode>
                <c:ptCount val="5"/>
                <c:pt idx="0">
                  <c:v>75.53</c:v>
                </c:pt>
                <c:pt idx="1">
                  <c:v>91.15</c:v>
                </c:pt>
                <c:pt idx="2">
                  <c:v>98.15</c:v>
                </c:pt>
                <c:pt idx="3">
                  <c:v>110.16</c:v>
                </c:pt>
                <c:pt idx="4">
                  <c:v>111.17</c:v>
                </c:pt>
              </c:numCache>
            </c:numRef>
          </c:val>
          <c:smooth val="0"/>
          <c:extLst>
            <c:ext xmlns:c16="http://schemas.microsoft.com/office/drawing/2014/chart" uri="{C3380CC4-5D6E-409C-BE32-E72D297353CC}">
              <c16:uniqueId val="{00000004-CF04-4EBB-86E7-C0CCF77EAA9F}"/>
            </c:ext>
          </c:extLst>
        </c:ser>
        <c:dLbls>
          <c:showLegendKey val="0"/>
          <c:showVal val="0"/>
          <c:showCatName val="0"/>
          <c:showSerName val="0"/>
          <c:showPercent val="0"/>
          <c:showBubbleSize val="0"/>
        </c:dLbls>
        <c:marker val="1"/>
        <c:smooth val="0"/>
        <c:axId val="91760512"/>
        <c:axId val="91762048"/>
      </c:lineChart>
      <c:catAx>
        <c:axId val="91760512"/>
        <c:scaling>
          <c:orientation val="minMax"/>
        </c:scaling>
        <c:delete val="0"/>
        <c:axPos val="b"/>
        <c:numFmt formatCode="General" sourceLinked="1"/>
        <c:majorTickMark val="out"/>
        <c:minorTickMark val="none"/>
        <c:tickLblPos val="nextTo"/>
        <c:txPr>
          <a:bodyPr/>
          <a:lstStyle/>
          <a:p>
            <a:pPr>
              <a:defRPr sz="1200" b="1"/>
            </a:pPr>
            <a:endParaRPr lang="en-US"/>
          </a:p>
        </c:txPr>
        <c:crossAx val="91762048"/>
        <c:crosses val="autoZero"/>
        <c:auto val="1"/>
        <c:lblAlgn val="ctr"/>
        <c:lblOffset val="100"/>
        <c:noMultiLvlLbl val="0"/>
      </c:catAx>
      <c:valAx>
        <c:axId val="91762048"/>
        <c:scaling>
          <c:orientation val="minMax"/>
          <c:min val="50"/>
        </c:scaling>
        <c:delete val="0"/>
        <c:axPos val="l"/>
        <c:majorGridlines>
          <c:spPr>
            <a:ln>
              <a:solidFill>
                <a:schemeClr val="bg1">
                  <a:lumMod val="85000"/>
                </a:schemeClr>
              </a:solidFill>
            </a:ln>
          </c:spPr>
        </c:majorGridlines>
        <c:numFmt formatCode="&quot;$&quot;#,##0.00_);[Red]\(&quot;$&quot;#,##0.00\)" sourceLinked="1"/>
        <c:majorTickMark val="out"/>
        <c:minorTickMark val="none"/>
        <c:tickLblPos val="nextTo"/>
        <c:txPr>
          <a:bodyPr/>
          <a:lstStyle/>
          <a:p>
            <a:pPr>
              <a:defRPr sz="1050"/>
            </a:pPr>
            <a:endParaRPr lang="en-US"/>
          </a:p>
        </c:txPr>
        <c:crossAx val="91760512"/>
        <c:crosses val="autoZero"/>
        <c:crossBetween val="between"/>
      </c:valAx>
      <c:dTable>
        <c:showHorzBorder val="1"/>
        <c:showVertBorder val="1"/>
        <c:showOutline val="1"/>
        <c:showKeys val="1"/>
        <c:txPr>
          <a:bodyPr/>
          <a:lstStyle/>
          <a:p>
            <a:pPr rtl="0">
              <a:defRPr b="0"/>
            </a:pPr>
            <a:endParaRPr lang="en-US"/>
          </a:p>
        </c:txPr>
      </c:dTable>
    </c:plotArea>
    <c:plotVisOnly val="1"/>
    <c:dispBlanksAs val="gap"/>
    <c:showDLblsOverMax val="0"/>
  </c:chart>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3"/>
          <c:order val="0"/>
          <c:tx>
            <c:strRef>
              <c:f>'HBDF Income'!$A$19</c:f>
              <c:strCache>
                <c:ptCount val="1"/>
                <c:pt idx="0">
                  <c:v>BCBS Standard</c:v>
                </c:pt>
              </c:strCache>
            </c:strRef>
          </c:tx>
          <c:spPr>
            <a:solidFill>
              <a:srgbClr val="24588D">
                <a:lumMod val="40000"/>
                <a:lumOff val="60000"/>
              </a:srgbClr>
            </a:solidFill>
          </c:spPr>
          <c:invertIfNegative val="0"/>
          <c:cat>
            <c:strRef>
              <c:f>'HBDF Income'!$B$15:$I$15</c:f>
              <c:strCache>
                <c:ptCount val="8"/>
                <c:pt idx="0">
                  <c:v>&lt; $30,000</c:v>
                </c:pt>
                <c:pt idx="1">
                  <c:v>[$30,000-$45,000)</c:v>
                </c:pt>
                <c:pt idx="2">
                  <c:v>[$45,000-$60,000)</c:v>
                </c:pt>
                <c:pt idx="3">
                  <c:v>[$60,000-$75,000)</c:v>
                </c:pt>
                <c:pt idx="4">
                  <c:v>[$75,000-$90,000)</c:v>
                </c:pt>
                <c:pt idx="5">
                  <c:v>[$90,000-$105,000)</c:v>
                </c:pt>
                <c:pt idx="6">
                  <c:v>[$105,000-$130,000)</c:v>
                </c:pt>
                <c:pt idx="7">
                  <c:v>$130,000+</c:v>
                </c:pt>
              </c:strCache>
            </c:strRef>
          </c:cat>
          <c:val>
            <c:numRef>
              <c:f>'HBDF Income'!$B$19:$I$19</c:f>
              <c:numCache>
                <c:formatCode>0%</c:formatCode>
                <c:ptCount val="8"/>
                <c:pt idx="0">
                  <c:v>0</c:v>
                </c:pt>
                <c:pt idx="1">
                  <c:v>7.9514824797843664E-2</c:v>
                </c:pt>
                <c:pt idx="2">
                  <c:v>8.6253369272237201E-2</c:v>
                </c:pt>
                <c:pt idx="3">
                  <c:v>0.11455525606469003</c:v>
                </c:pt>
                <c:pt idx="4">
                  <c:v>0.15902964959568733</c:v>
                </c:pt>
                <c:pt idx="5">
                  <c:v>0.19137466307277629</c:v>
                </c:pt>
                <c:pt idx="6">
                  <c:v>0.20350404312668463</c:v>
                </c:pt>
                <c:pt idx="7">
                  <c:v>0.16442048517520216</c:v>
                </c:pt>
              </c:numCache>
            </c:numRef>
          </c:val>
          <c:extLst>
            <c:ext xmlns:c16="http://schemas.microsoft.com/office/drawing/2014/chart" uri="{C3380CC4-5D6E-409C-BE32-E72D297353CC}">
              <c16:uniqueId val="{00000000-39B5-4450-A1FE-AA71A45ED00B}"/>
            </c:ext>
          </c:extLst>
        </c:ser>
        <c:ser>
          <c:idx val="4"/>
          <c:order val="1"/>
          <c:tx>
            <c:strRef>
              <c:f>'HBDF Income'!$A$20</c:f>
              <c:strCache>
                <c:ptCount val="1"/>
                <c:pt idx="0">
                  <c:v>BCBS Basic</c:v>
                </c:pt>
              </c:strCache>
            </c:strRef>
          </c:tx>
          <c:spPr>
            <a:solidFill>
              <a:schemeClr val="bg2">
                <a:lumMod val="75000"/>
              </a:schemeClr>
            </a:solidFill>
          </c:spPr>
          <c:invertIfNegative val="0"/>
          <c:cat>
            <c:strRef>
              <c:f>'HBDF Income'!$B$15:$I$15</c:f>
              <c:strCache>
                <c:ptCount val="8"/>
                <c:pt idx="0">
                  <c:v>&lt; $30,000</c:v>
                </c:pt>
                <c:pt idx="1">
                  <c:v>[$30,000-$45,000)</c:v>
                </c:pt>
                <c:pt idx="2">
                  <c:v>[$45,000-$60,000)</c:v>
                </c:pt>
                <c:pt idx="3">
                  <c:v>[$60,000-$75,000)</c:v>
                </c:pt>
                <c:pt idx="4">
                  <c:v>[$75,000-$90,000)</c:v>
                </c:pt>
                <c:pt idx="5">
                  <c:v>[$90,000-$105,000)</c:v>
                </c:pt>
                <c:pt idx="6">
                  <c:v>[$105,000-$130,000)</c:v>
                </c:pt>
                <c:pt idx="7">
                  <c:v>$130,000+</c:v>
                </c:pt>
              </c:strCache>
            </c:strRef>
          </c:cat>
          <c:val>
            <c:numRef>
              <c:f>'HBDF Income'!$B$20:$I$20</c:f>
              <c:numCache>
                <c:formatCode>0%</c:formatCode>
                <c:ptCount val="8"/>
                <c:pt idx="0">
                  <c:v>2.7624309392265192E-3</c:v>
                </c:pt>
                <c:pt idx="1">
                  <c:v>0.10497237569060773</c:v>
                </c:pt>
                <c:pt idx="2">
                  <c:v>0.12016574585635359</c:v>
                </c:pt>
                <c:pt idx="3">
                  <c:v>0.16850828729281769</c:v>
                </c:pt>
                <c:pt idx="4">
                  <c:v>0.20165745856353592</c:v>
                </c:pt>
                <c:pt idx="5">
                  <c:v>0.19060773480662985</c:v>
                </c:pt>
                <c:pt idx="6">
                  <c:v>0.13674033149171272</c:v>
                </c:pt>
                <c:pt idx="7">
                  <c:v>7.3204419889502756E-2</c:v>
                </c:pt>
              </c:numCache>
            </c:numRef>
          </c:val>
          <c:extLst>
            <c:ext xmlns:c16="http://schemas.microsoft.com/office/drawing/2014/chart" uri="{C3380CC4-5D6E-409C-BE32-E72D297353CC}">
              <c16:uniqueId val="{00000001-39B5-4450-A1FE-AA71A45ED00B}"/>
            </c:ext>
          </c:extLst>
        </c:ser>
        <c:ser>
          <c:idx val="5"/>
          <c:order val="2"/>
          <c:tx>
            <c:strRef>
              <c:f>'HBDF Income'!$A$21</c:f>
              <c:strCache>
                <c:ptCount val="1"/>
                <c:pt idx="0">
                  <c:v>Total FEHB</c:v>
                </c:pt>
              </c:strCache>
            </c:strRef>
          </c:tx>
          <c:spPr>
            <a:solidFill>
              <a:schemeClr val="tx2">
                <a:lumMod val="75000"/>
              </a:schemeClr>
            </a:solidFill>
          </c:spPr>
          <c:invertIfNegative val="0"/>
          <c:cat>
            <c:strRef>
              <c:f>'HBDF Income'!$B$15:$I$15</c:f>
              <c:strCache>
                <c:ptCount val="8"/>
                <c:pt idx="0">
                  <c:v>&lt; $30,000</c:v>
                </c:pt>
                <c:pt idx="1">
                  <c:v>[$30,000-$45,000)</c:v>
                </c:pt>
                <c:pt idx="2">
                  <c:v>[$45,000-$60,000)</c:v>
                </c:pt>
                <c:pt idx="3">
                  <c:v>[$60,000-$75,000)</c:v>
                </c:pt>
                <c:pt idx="4">
                  <c:v>[$75,000-$90,000)</c:v>
                </c:pt>
                <c:pt idx="5">
                  <c:v>[$90,000-$105,000)</c:v>
                </c:pt>
                <c:pt idx="6">
                  <c:v>[$105,000-$130,000)</c:v>
                </c:pt>
                <c:pt idx="7">
                  <c:v>$130,000+</c:v>
                </c:pt>
              </c:strCache>
            </c:strRef>
          </c:cat>
          <c:val>
            <c:numRef>
              <c:f>'HBDF Income'!$B$21:$I$21</c:f>
              <c:numCache>
                <c:formatCode>0%</c:formatCode>
                <c:ptCount val="8"/>
                <c:pt idx="0">
                  <c:v>1.5352269120913996E-2</c:v>
                </c:pt>
                <c:pt idx="1">
                  <c:v>0.15522849888924151</c:v>
                </c:pt>
                <c:pt idx="2">
                  <c:v>0.16371786734370042</c:v>
                </c:pt>
                <c:pt idx="3">
                  <c:v>0.19652491272611869</c:v>
                </c:pt>
                <c:pt idx="4">
                  <c:v>0.17228657569025707</c:v>
                </c:pt>
                <c:pt idx="5">
                  <c:v>0.14951602665820374</c:v>
                </c:pt>
                <c:pt idx="6">
                  <c:v>0.10326086956521739</c:v>
                </c:pt>
                <c:pt idx="7">
                  <c:v>4.288321167883212E-2</c:v>
                </c:pt>
              </c:numCache>
            </c:numRef>
          </c:val>
          <c:extLst>
            <c:ext xmlns:c16="http://schemas.microsoft.com/office/drawing/2014/chart" uri="{C3380CC4-5D6E-409C-BE32-E72D297353CC}">
              <c16:uniqueId val="{00000002-39B5-4450-A1FE-AA71A45ED00B}"/>
            </c:ext>
          </c:extLst>
        </c:ser>
        <c:dLbls>
          <c:showLegendKey val="0"/>
          <c:showVal val="0"/>
          <c:showCatName val="0"/>
          <c:showSerName val="0"/>
          <c:showPercent val="0"/>
          <c:showBubbleSize val="0"/>
        </c:dLbls>
        <c:gapWidth val="110"/>
        <c:axId val="96078464"/>
        <c:axId val="96084352"/>
      </c:barChart>
      <c:catAx>
        <c:axId val="96078464"/>
        <c:scaling>
          <c:orientation val="minMax"/>
        </c:scaling>
        <c:delete val="0"/>
        <c:axPos val="b"/>
        <c:numFmt formatCode="General" sourceLinked="0"/>
        <c:majorTickMark val="none"/>
        <c:minorTickMark val="none"/>
        <c:tickLblPos val="nextTo"/>
        <c:crossAx val="96084352"/>
        <c:crosses val="autoZero"/>
        <c:auto val="1"/>
        <c:lblAlgn val="ctr"/>
        <c:lblOffset val="100"/>
        <c:noMultiLvlLbl val="0"/>
      </c:catAx>
      <c:valAx>
        <c:axId val="96084352"/>
        <c:scaling>
          <c:orientation val="minMax"/>
        </c:scaling>
        <c:delete val="0"/>
        <c:axPos val="l"/>
        <c:majorGridlines>
          <c:spPr>
            <a:ln>
              <a:solidFill>
                <a:schemeClr val="bg1">
                  <a:lumMod val="75000"/>
                </a:schemeClr>
              </a:solidFill>
            </a:ln>
          </c:spPr>
        </c:majorGridlines>
        <c:numFmt formatCode="0%" sourceLinked="1"/>
        <c:majorTickMark val="none"/>
        <c:minorTickMark val="none"/>
        <c:tickLblPos val="nextTo"/>
        <c:txPr>
          <a:bodyPr/>
          <a:lstStyle/>
          <a:p>
            <a:pPr>
              <a:defRPr sz="1100"/>
            </a:pPr>
            <a:endParaRPr lang="en-US"/>
          </a:p>
        </c:txPr>
        <c:crossAx val="96078464"/>
        <c:crosses val="autoZero"/>
        <c:crossBetween val="between"/>
      </c:valAx>
      <c:dTable>
        <c:showHorzBorder val="1"/>
        <c:showVertBorder val="1"/>
        <c:showOutline val="1"/>
        <c:showKeys val="1"/>
        <c:txPr>
          <a:bodyPr/>
          <a:lstStyle/>
          <a:p>
            <a:pPr rtl="0">
              <a:defRPr sz="1050"/>
            </a:pPr>
            <a:endParaRPr lang="en-US"/>
          </a:p>
        </c:txPr>
      </c:dTable>
    </c:plotArea>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'HBDF Age'!$A$22</c:f>
              <c:strCache>
                <c:ptCount val="1"/>
                <c:pt idx="0">
                  <c:v>BCBS Standard</c:v>
                </c:pt>
              </c:strCache>
            </c:strRef>
          </c:tx>
          <c:spPr>
            <a:solidFill>
              <a:schemeClr val="accent1"/>
            </a:solidFill>
          </c:spPr>
          <c:invertIfNegative val="0"/>
          <c:cat>
            <c:strRef>
              <c:f>'HBDF Age'!$B$21:$H$21</c:f>
              <c:strCache>
                <c:ptCount val="7"/>
                <c:pt idx="0">
                  <c:v>&lt;23 Yrs</c:v>
                </c:pt>
                <c:pt idx="1">
                  <c:v>23-34 Yrs</c:v>
                </c:pt>
                <c:pt idx="2">
                  <c:v>35-44 Yrs.</c:v>
                </c:pt>
                <c:pt idx="3">
                  <c:v>45-54 Yrs.</c:v>
                </c:pt>
                <c:pt idx="4">
                  <c:v>55-64 Yrs.</c:v>
                </c:pt>
                <c:pt idx="5">
                  <c:v>65-74 Yrs.</c:v>
                </c:pt>
                <c:pt idx="6">
                  <c:v>75 Yrs. +</c:v>
                </c:pt>
              </c:strCache>
            </c:strRef>
          </c:cat>
          <c:val>
            <c:numRef>
              <c:f>'HBDF Age'!$B$22:$H$22</c:f>
              <c:numCache>
                <c:formatCode>0%</c:formatCode>
                <c:ptCount val="7"/>
                <c:pt idx="0">
                  <c:v>2.6954177897574125E-3</c:v>
                </c:pt>
                <c:pt idx="1">
                  <c:v>0.14959568733153639</c:v>
                </c:pt>
                <c:pt idx="2">
                  <c:v>0.23045822102425875</c:v>
                </c:pt>
                <c:pt idx="3">
                  <c:v>0.27897574123989216</c:v>
                </c:pt>
                <c:pt idx="4">
                  <c:v>0.28167115902964962</c:v>
                </c:pt>
                <c:pt idx="5">
                  <c:v>5.3908355795148251E-2</c:v>
                </c:pt>
                <c:pt idx="6">
                  <c:v>2.6954177897574125E-3</c:v>
                </c:pt>
              </c:numCache>
            </c:numRef>
          </c:val>
          <c:extLst>
            <c:ext xmlns:c16="http://schemas.microsoft.com/office/drawing/2014/chart" uri="{C3380CC4-5D6E-409C-BE32-E72D297353CC}">
              <c16:uniqueId val="{00000000-E4A8-448D-901D-DD2BAB85A46A}"/>
            </c:ext>
          </c:extLst>
        </c:ser>
        <c:ser>
          <c:idx val="1"/>
          <c:order val="1"/>
          <c:tx>
            <c:strRef>
              <c:f>'HBDF Age'!$A$23</c:f>
              <c:strCache>
                <c:ptCount val="1"/>
                <c:pt idx="0">
                  <c:v>BCBS Basic</c:v>
                </c:pt>
              </c:strCache>
            </c:strRef>
          </c:tx>
          <c:spPr>
            <a:solidFill>
              <a:schemeClr val="bg2">
                <a:lumMod val="75000"/>
              </a:schemeClr>
            </a:solidFill>
          </c:spPr>
          <c:invertIfNegative val="0"/>
          <c:cat>
            <c:strRef>
              <c:f>'HBDF Age'!$B$21:$H$21</c:f>
              <c:strCache>
                <c:ptCount val="7"/>
                <c:pt idx="0">
                  <c:v>&lt;23 Yrs</c:v>
                </c:pt>
                <c:pt idx="1">
                  <c:v>23-34 Yrs</c:v>
                </c:pt>
                <c:pt idx="2">
                  <c:v>35-44 Yrs.</c:v>
                </c:pt>
                <c:pt idx="3">
                  <c:v>45-54 Yrs.</c:v>
                </c:pt>
                <c:pt idx="4">
                  <c:v>55-64 Yrs.</c:v>
                </c:pt>
                <c:pt idx="5">
                  <c:v>65-74 Yrs.</c:v>
                </c:pt>
                <c:pt idx="6">
                  <c:v>75 Yrs. +</c:v>
                </c:pt>
              </c:strCache>
            </c:strRef>
          </c:cat>
          <c:val>
            <c:numRef>
              <c:f>'HBDF Age'!$B$23:$H$23</c:f>
              <c:numCache>
                <c:formatCode>0%</c:formatCode>
                <c:ptCount val="7"/>
                <c:pt idx="0">
                  <c:v>1.3812154696132596E-3</c:v>
                </c:pt>
                <c:pt idx="1">
                  <c:v>0.25138121546961328</c:v>
                </c:pt>
                <c:pt idx="2">
                  <c:v>0.32182320441988949</c:v>
                </c:pt>
                <c:pt idx="3">
                  <c:v>0.26243093922651933</c:v>
                </c:pt>
                <c:pt idx="4">
                  <c:v>0.13812154696132597</c:v>
                </c:pt>
                <c:pt idx="5">
                  <c:v>2.4861878453038673E-2</c:v>
                </c:pt>
                <c:pt idx="6">
                  <c:v>0</c:v>
                </c:pt>
              </c:numCache>
            </c:numRef>
          </c:val>
          <c:extLst>
            <c:ext xmlns:c16="http://schemas.microsoft.com/office/drawing/2014/chart" uri="{C3380CC4-5D6E-409C-BE32-E72D297353CC}">
              <c16:uniqueId val="{00000001-E4A8-448D-901D-DD2BAB85A46A}"/>
            </c:ext>
          </c:extLst>
        </c:ser>
        <c:ser>
          <c:idx val="2"/>
          <c:order val="2"/>
          <c:tx>
            <c:strRef>
              <c:f>'HBDF Age'!$A$24</c:f>
              <c:strCache>
                <c:ptCount val="1"/>
                <c:pt idx="0">
                  <c:v>Total  FEHB Population</c:v>
                </c:pt>
              </c:strCache>
            </c:strRef>
          </c:tx>
          <c:spPr>
            <a:solidFill>
              <a:schemeClr val="tx2">
                <a:lumMod val="75000"/>
              </a:schemeClr>
            </a:solidFill>
          </c:spPr>
          <c:invertIfNegative val="0"/>
          <c:cat>
            <c:strRef>
              <c:f>'HBDF Age'!$B$21:$H$21</c:f>
              <c:strCache>
                <c:ptCount val="7"/>
                <c:pt idx="0">
                  <c:v>&lt;23 Yrs</c:v>
                </c:pt>
                <c:pt idx="1">
                  <c:v>23-34 Yrs</c:v>
                </c:pt>
                <c:pt idx="2">
                  <c:v>35-44 Yrs.</c:v>
                </c:pt>
                <c:pt idx="3">
                  <c:v>45-54 Yrs.</c:v>
                </c:pt>
                <c:pt idx="4">
                  <c:v>55-64 Yrs.</c:v>
                </c:pt>
                <c:pt idx="5">
                  <c:v>65-74 Yrs.</c:v>
                </c:pt>
                <c:pt idx="6">
                  <c:v>75 Yrs. +</c:v>
                </c:pt>
              </c:strCache>
            </c:strRef>
          </c:cat>
          <c:val>
            <c:numRef>
              <c:f>'HBDF Age'!$B$24:$H$24</c:f>
              <c:numCache>
                <c:formatCode>0%</c:formatCode>
                <c:ptCount val="7"/>
                <c:pt idx="0">
                  <c:v>8.6877181847032688E-3</c:v>
                </c:pt>
                <c:pt idx="1">
                  <c:v>0.18426689939701682</c:v>
                </c:pt>
                <c:pt idx="2">
                  <c:v>0.2316724849254205</c:v>
                </c:pt>
                <c:pt idx="3">
                  <c:v>0.2705887019993653</c:v>
                </c:pt>
                <c:pt idx="4">
                  <c:v>0.24222469057442081</c:v>
                </c:pt>
                <c:pt idx="5">
                  <c:v>5.7918121231355126E-2</c:v>
                </c:pt>
                <c:pt idx="6">
                  <c:v>3.2132656299587435E-3</c:v>
                </c:pt>
              </c:numCache>
            </c:numRef>
          </c:val>
          <c:extLst>
            <c:ext xmlns:c16="http://schemas.microsoft.com/office/drawing/2014/chart" uri="{C3380CC4-5D6E-409C-BE32-E72D297353CC}">
              <c16:uniqueId val="{00000002-E4A8-448D-901D-DD2BAB85A46A}"/>
            </c:ext>
          </c:extLst>
        </c:ser>
        <c:dLbls>
          <c:showLegendKey val="0"/>
          <c:showVal val="0"/>
          <c:showCatName val="0"/>
          <c:showSerName val="0"/>
          <c:showPercent val="0"/>
          <c:showBubbleSize val="0"/>
        </c:dLbls>
        <c:gapWidth val="100"/>
        <c:axId val="96024448"/>
        <c:axId val="96025984"/>
      </c:barChart>
      <c:catAx>
        <c:axId val="96024448"/>
        <c:scaling>
          <c:orientation val="minMax"/>
        </c:scaling>
        <c:delete val="0"/>
        <c:axPos val="b"/>
        <c:numFmt formatCode="General" sourceLinked="0"/>
        <c:majorTickMark val="out"/>
        <c:minorTickMark val="none"/>
        <c:tickLblPos val="nextTo"/>
        <c:crossAx val="96025984"/>
        <c:crosses val="autoZero"/>
        <c:auto val="1"/>
        <c:lblAlgn val="ctr"/>
        <c:lblOffset val="100"/>
        <c:noMultiLvlLbl val="0"/>
      </c:catAx>
      <c:valAx>
        <c:axId val="96025984"/>
        <c:scaling>
          <c:orientation val="minMax"/>
        </c:scaling>
        <c:delete val="0"/>
        <c:axPos val="l"/>
        <c:majorGridlines>
          <c:spPr>
            <a:ln>
              <a:solidFill>
                <a:schemeClr val="bg1">
                  <a:lumMod val="75000"/>
                </a:schemeClr>
              </a:solidFill>
            </a:ln>
          </c:spPr>
        </c:majorGridlines>
        <c:numFmt formatCode="0%" sourceLinked="1"/>
        <c:majorTickMark val="out"/>
        <c:minorTickMark val="none"/>
        <c:tickLblPos val="nextTo"/>
        <c:crossAx val="96024448"/>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0.66519</cdr:x>
      <cdr:y>0.01556</cdr:y>
    </cdr:from>
    <cdr:to>
      <cdr:x>1</cdr:x>
      <cdr:y>0.31015</cdr:y>
    </cdr:to>
    <cdr:sp macro="" textlink="">
      <cdr:nvSpPr>
        <cdr:cNvPr id="2" name="TextBox 5"/>
        <cdr:cNvSpPr txBox="1">
          <a:spLocks xmlns:a="http://schemas.openxmlformats.org/drawingml/2006/main" noChangeArrowheads="1"/>
        </cdr:cNvSpPr>
      </cdr:nvSpPr>
      <cdr:spPr bwMode="auto">
        <a:xfrm xmlns:a="http://schemas.openxmlformats.org/drawingml/2006/main">
          <a:off x="5370039" y="73154"/>
          <a:ext cx="2702859" cy="1384995"/>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squar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r"/>
          <a:r>
            <a:rPr lang="en-US" sz="1600" b="1" dirty="0">
              <a:solidFill>
                <a:schemeClr val="accent2"/>
              </a:solidFill>
            </a:rPr>
            <a:t>4,035,597 Total Contracts</a:t>
          </a:r>
        </a:p>
        <a:p xmlns:a="http://schemas.openxmlformats.org/drawingml/2006/main">
          <a:pPr algn="r"/>
          <a:r>
            <a:rPr lang="en-US" sz="1600" b="1" dirty="0">
              <a:solidFill>
                <a:schemeClr val="accent2"/>
              </a:solidFill>
            </a:rPr>
            <a:t>252 Carriers in 2016</a:t>
          </a:r>
        </a:p>
        <a:p xmlns:a="http://schemas.openxmlformats.org/drawingml/2006/main">
          <a:pPr algn="r"/>
          <a:r>
            <a:rPr lang="en-US" sz="1600" b="1" dirty="0">
              <a:solidFill>
                <a:schemeClr val="accent2"/>
              </a:solidFill>
            </a:rPr>
            <a:t>1.9M Annuitants</a:t>
          </a:r>
        </a:p>
        <a:p xmlns:a="http://schemas.openxmlformats.org/drawingml/2006/main">
          <a:pPr algn="r"/>
          <a:r>
            <a:rPr lang="en-US" sz="1600" b="1" dirty="0">
              <a:solidFill>
                <a:schemeClr val="accent2"/>
              </a:solidFill>
            </a:rPr>
            <a:t>FEP = 64.2%</a:t>
          </a:r>
        </a:p>
        <a:p xmlns:a="http://schemas.openxmlformats.org/drawingml/2006/main">
          <a:endParaRPr lang="en-US" sz="2000" dirty="0">
            <a:solidFill>
              <a:srgbClr val="000000"/>
            </a:solidFill>
            <a:latin typeface="Calibri"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608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608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E724858-2464-4E38-B47A-3B67455DF664}" type="slidenum">
              <a:rPr lang="en-US"/>
              <a:pPr/>
              <a:t>‹#›</a:t>
            </a:fld>
            <a:endParaRPr lang="en-US"/>
          </a:p>
        </p:txBody>
      </p:sp>
    </p:spTree>
    <p:extLst>
      <p:ext uri="{BB962C8B-B14F-4D97-AF65-F5344CB8AC3E}">
        <p14:creationId xmlns:p14="http://schemas.microsoft.com/office/powerpoint/2010/main" val="28428372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EED8C5D-2A4D-4B81-BE17-98AC865D969E}" type="slidenum">
              <a:rPr lang="en-US"/>
              <a:pPr/>
              <a:t>‹#›</a:t>
            </a:fld>
            <a:endParaRPr lang="en-US"/>
          </a:p>
        </p:txBody>
      </p:sp>
    </p:spTree>
    <p:extLst>
      <p:ext uri="{BB962C8B-B14F-4D97-AF65-F5344CB8AC3E}">
        <p14:creationId xmlns:p14="http://schemas.microsoft.com/office/powerpoint/2010/main" val="256542223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8E704-FFC1-4D05-B4B3-742272D0430B}" type="slidenum">
              <a:rPr lang="en-US"/>
              <a:pPr/>
              <a:t>1</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50</a:t>
            </a:fld>
            <a:endParaRPr lang="en-US" dirty="0"/>
          </a:p>
        </p:txBody>
      </p:sp>
    </p:spTree>
    <p:extLst>
      <p:ext uri="{BB962C8B-B14F-4D97-AF65-F5344CB8AC3E}">
        <p14:creationId xmlns:p14="http://schemas.microsoft.com/office/powerpoint/2010/main" val="1893072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51</a:t>
            </a:fld>
            <a:endParaRPr lang="en-US" dirty="0"/>
          </a:p>
        </p:txBody>
      </p:sp>
    </p:spTree>
    <p:extLst>
      <p:ext uri="{BB962C8B-B14F-4D97-AF65-F5344CB8AC3E}">
        <p14:creationId xmlns:p14="http://schemas.microsoft.com/office/powerpoint/2010/main" val="1893072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54</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55</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56</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57</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58</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59</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60</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61</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FEP</a:t>
            </a:r>
            <a:r>
              <a:rPr lang="en-US" baseline="0" dirty="0"/>
              <a:t> = Government wide, national Service Benefit Plan</a:t>
            </a:r>
          </a:p>
          <a:p>
            <a:r>
              <a:rPr lang="en-US" baseline="0" dirty="0"/>
              <a:t>Fed87 = Local HMO (community rated)</a:t>
            </a:r>
          </a:p>
          <a:p>
            <a:r>
              <a:rPr lang="en-US" baseline="0" dirty="0"/>
              <a:t>Also available: union-sponsored national fee-for-service plans (experience rated)</a:t>
            </a:r>
          </a:p>
          <a:p>
            <a:r>
              <a:rPr lang="en-US" baseline="0" dirty="0"/>
              <a:t>Also available: Consumer Driven Health Plans / High Deductible Health Plans</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3</a:t>
            </a:fld>
            <a:endParaRPr lang="en-US"/>
          </a:p>
        </p:txBody>
      </p:sp>
    </p:spTree>
    <p:extLst>
      <p:ext uri="{BB962C8B-B14F-4D97-AF65-F5344CB8AC3E}">
        <p14:creationId xmlns:p14="http://schemas.microsoft.com/office/powerpoint/2010/main" val="1671735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16</a:t>
            </a:fld>
            <a:endParaRPr lang="en-US"/>
          </a:p>
        </p:txBody>
      </p:sp>
    </p:spTree>
    <p:extLst>
      <p:ext uri="{BB962C8B-B14F-4D97-AF65-F5344CB8AC3E}">
        <p14:creationId xmlns:p14="http://schemas.microsoft.com/office/powerpoint/2010/main" val="4003398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30</a:t>
            </a:fld>
            <a:endParaRPr lang="en-US" dirty="0"/>
          </a:p>
        </p:txBody>
      </p:sp>
    </p:spTree>
    <p:extLst>
      <p:ext uri="{BB962C8B-B14F-4D97-AF65-F5344CB8AC3E}">
        <p14:creationId xmlns:p14="http://schemas.microsoft.com/office/powerpoint/2010/main" val="1519850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32</a:t>
            </a:fld>
            <a:endParaRPr lang="en-US" dirty="0"/>
          </a:p>
        </p:txBody>
      </p:sp>
    </p:spTree>
    <p:extLst>
      <p:ext uri="{BB962C8B-B14F-4D97-AF65-F5344CB8AC3E}">
        <p14:creationId xmlns:p14="http://schemas.microsoft.com/office/powerpoint/2010/main" val="3168393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39</a:t>
            </a:fld>
            <a:endParaRPr lang="en-US" dirty="0"/>
          </a:p>
        </p:txBody>
      </p:sp>
    </p:spTree>
    <p:extLst>
      <p:ext uri="{BB962C8B-B14F-4D97-AF65-F5344CB8AC3E}">
        <p14:creationId xmlns:p14="http://schemas.microsoft.com/office/powerpoint/2010/main" val="2674568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SAMBA (Special Agents Mutual Benefits Association)</a:t>
            </a:r>
          </a:p>
          <a:p>
            <a:r>
              <a:rPr lang="en-US" dirty="0"/>
              <a:t>APWU (American Postal Workers</a:t>
            </a:r>
            <a:r>
              <a:rPr lang="en-US" baseline="0" dirty="0"/>
              <a:t> Union)</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43</a:t>
            </a:fld>
            <a:endParaRPr lang="en-US" dirty="0"/>
          </a:p>
        </p:txBody>
      </p:sp>
    </p:spTree>
    <p:extLst>
      <p:ext uri="{BB962C8B-B14F-4D97-AF65-F5344CB8AC3E}">
        <p14:creationId xmlns:p14="http://schemas.microsoft.com/office/powerpoint/2010/main" val="2614164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endParaRPr lang="en-US" b="0" dirty="0"/>
          </a:p>
          <a:p>
            <a:r>
              <a:rPr lang="en-US" b="0" dirty="0"/>
              <a:t>-DBEDT</a:t>
            </a:r>
            <a:r>
              <a:rPr lang="en-US" b="0" baseline="0" dirty="0"/>
              <a:t> and UHERO forecasts predict Real GDP Growth at around 1.4-1.9%. </a:t>
            </a:r>
            <a:endParaRPr lang="en-US" b="1" dirty="0"/>
          </a:p>
          <a:p>
            <a:r>
              <a:rPr lang="en-US" dirty="0" err="1"/>
              <a:t>Tokya</a:t>
            </a:r>
            <a:r>
              <a:rPr lang="en-US" dirty="0"/>
              <a:t>-Kona route figures according</a:t>
            </a:r>
            <a:r>
              <a:rPr lang="en-US" baseline="0" dirty="0"/>
              <a:t> to Gov. David </a:t>
            </a:r>
            <a:r>
              <a:rPr lang="en-US" baseline="0" dirty="0" err="1"/>
              <a:t>Ige</a:t>
            </a:r>
            <a:endParaRPr lang="en-US" baseline="0" dirty="0"/>
          </a:p>
          <a:p>
            <a:r>
              <a:rPr lang="en-US" baseline="0" dirty="0"/>
              <a:t>-20% increase in interisland flights per DBEDT.</a:t>
            </a:r>
          </a:p>
          <a:p>
            <a:endParaRPr lang="en-US" baseline="0" dirty="0"/>
          </a:p>
          <a:p>
            <a:r>
              <a:rPr lang="en-US" b="1" baseline="0" dirty="0"/>
              <a:t>CBO National Economic Outlook: </a:t>
            </a:r>
            <a:r>
              <a:rPr lang="en-US" b="0" baseline="0" dirty="0"/>
              <a:t>https://www.cbo.gov/publication/52370</a:t>
            </a:r>
          </a:p>
          <a:p>
            <a:endParaRPr lang="en-US" dirty="0"/>
          </a:p>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r>
              <a:rPr lang="en-US" b="1" dirty="0"/>
              <a:t>Tourism</a:t>
            </a:r>
          </a:p>
          <a:p>
            <a:r>
              <a:rPr lang="en-US" dirty="0"/>
              <a:t>Visitor expenditures are expected to rise, primarily due to appreciating room prices</a:t>
            </a:r>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Employment</a:t>
            </a:r>
          </a:p>
          <a:p>
            <a:r>
              <a:rPr lang="en-US" dirty="0"/>
              <a:t>Overall job growth is expected to slow gradually</a:t>
            </a:r>
          </a:p>
          <a:p>
            <a:r>
              <a:rPr lang="en-US" dirty="0"/>
              <a:t>Unemployment is projected to increase gradually through the end of the decade and will remain around 3%</a:t>
            </a:r>
          </a:p>
          <a:p>
            <a:r>
              <a:rPr lang="en-US" dirty="0"/>
              <a:t>Healthcare, Construction and Real Estate job growth will slow but will be offset by growth in the retail sector</a:t>
            </a:r>
          </a:p>
          <a:p>
            <a:endParaRPr lang="en-US" dirty="0"/>
          </a:p>
          <a:p>
            <a:pPr defTabSz="914292" fontAlgn="auto">
              <a:spcBef>
                <a:spcPts val="0"/>
              </a:spcBef>
              <a:spcAft>
                <a:spcPts val="0"/>
              </a:spcAft>
              <a:defRPr/>
            </a:pPr>
            <a:r>
              <a:rPr lang="en-US" dirty="0" err="1"/>
              <a:t>Tokya</a:t>
            </a:r>
            <a:r>
              <a:rPr lang="en-US" dirty="0"/>
              <a:t>-Kona route figures according</a:t>
            </a:r>
            <a:r>
              <a:rPr lang="en-US" baseline="0" dirty="0"/>
              <a:t> to Gov. David </a:t>
            </a:r>
            <a:r>
              <a:rPr lang="en-US" baseline="0" dirty="0" err="1"/>
              <a:t>Ige</a:t>
            </a:r>
            <a:endParaRPr lang="en-US" baseline="0" dirty="0"/>
          </a:p>
          <a:p>
            <a:endParaRPr lang="en-US" dirty="0"/>
          </a:p>
          <a:p>
            <a:r>
              <a:rPr lang="en-US" dirty="0"/>
              <a:t>Estimated</a:t>
            </a:r>
            <a:r>
              <a:rPr lang="en-US" baseline="0" dirty="0"/>
              <a:t> rail completion</a:t>
            </a:r>
            <a:r>
              <a:rPr lang="en-US" dirty="0"/>
              <a:t> pushed</a:t>
            </a:r>
            <a:r>
              <a:rPr lang="en-US" baseline="0" dirty="0"/>
              <a:t> back to 2025: http://khon2.com/2017/09/18/hart-submits-rail-recovery-plan-to-fta/</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30911771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3" descr="G:\Projects\1000 COMM\1000-3077 New Corporate Powerpoint Template\Layout\Art\Base Art_Title slide_v3.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535424"/>
            <a:ext cx="9144000" cy="2322576"/>
          </a:xfrm>
          <a:prstGeom prst="rect">
            <a:avLst/>
          </a:prstGeom>
          <a:noFill/>
          <a:extLst>
            <a:ext uri="{909E8E84-426E-40DD-AFC4-6F175D3DCCD1}">
              <a14:hiddenFill xmlns:a14="http://schemas.microsoft.com/office/drawing/2010/main">
                <a:solidFill>
                  <a:srgbClr val="FFFFFF"/>
                </a:solidFill>
              </a14:hiddenFill>
            </a:ext>
          </a:extLst>
        </p:spPr>
      </p:pic>
      <p:sp>
        <p:nvSpPr>
          <p:cNvPr id="5122" name="Rectangle 2"/>
          <p:cNvSpPr>
            <a:spLocks noGrp="1" noChangeArrowheads="1"/>
          </p:cNvSpPr>
          <p:nvPr>
            <p:ph type="ctrTitle"/>
          </p:nvPr>
        </p:nvSpPr>
        <p:spPr>
          <a:xfrm>
            <a:off x="914400" y="1295400"/>
            <a:ext cx="5486400" cy="1470025"/>
          </a:xfrm>
        </p:spPr>
        <p:txBody>
          <a:bodyPr/>
          <a:lstStyle>
            <a:lvl1pPr>
              <a:defRPr>
                <a:solidFill>
                  <a:srgbClr val="0078C1"/>
                </a:solidFill>
              </a:defRPr>
            </a:lvl1pPr>
          </a:lstStyle>
          <a:p>
            <a:pPr lvl="0"/>
            <a:r>
              <a:rPr lang="en-US" noProof="0"/>
              <a:t>Click to edit Master title style</a:t>
            </a:r>
            <a:endParaRPr lang="en-US" noProof="0" dirty="0"/>
          </a:p>
        </p:txBody>
      </p:sp>
      <p:sp>
        <p:nvSpPr>
          <p:cNvPr id="5123" name="Rectangle 3"/>
          <p:cNvSpPr>
            <a:spLocks noGrp="1" noChangeArrowheads="1"/>
          </p:cNvSpPr>
          <p:nvPr>
            <p:ph type="subTitle" idx="1"/>
          </p:nvPr>
        </p:nvSpPr>
        <p:spPr>
          <a:xfrm>
            <a:off x="914400" y="2895599"/>
            <a:ext cx="5562600" cy="934363"/>
          </a:xfrm>
        </p:spPr>
        <p:txBody>
          <a:bodyPr/>
          <a:lstStyle>
            <a:lvl1pPr marL="0" indent="0">
              <a:buFont typeface="Wingdings" pitchFamily="2" charset="2"/>
              <a:buNone/>
              <a:defRPr>
                <a:solidFill>
                  <a:srgbClr val="0078C1"/>
                </a:solidFill>
              </a:defRPr>
            </a:lvl1pPr>
          </a:lstStyle>
          <a:p>
            <a:pPr lvl="0"/>
            <a:r>
              <a:rPr lang="en-US" noProof="0"/>
              <a:t>Click to edit Master subtitle style</a:t>
            </a:r>
            <a:endParaRPr lang="en-US" noProof="0" dirty="0"/>
          </a:p>
        </p:txBody>
      </p:sp>
      <p:pic>
        <p:nvPicPr>
          <p:cNvPr id="43011"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6096000" y="5271033"/>
            <a:ext cx="2517653" cy="4630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fld id="{EEDDD907-42B5-402A-901E-B814EB4506A6}" type="datetime1">
              <a:rPr lang="en-US"/>
              <a:pPr/>
              <a:t>3/13/2018</a:t>
            </a:fld>
            <a:endParaRPr lang="en-US"/>
          </a:p>
        </p:txBody>
      </p:sp>
      <p:sp>
        <p:nvSpPr>
          <p:cNvPr id="5" name="Slide Number Placeholder 4"/>
          <p:cNvSpPr>
            <a:spLocks noGrp="1"/>
          </p:cNvSpPr>
          <p:nvPr>
            <p:ph type="sldNum" sz="quarter" idx="11"/>
          </p:nvPr>
        </p:nvSpPr>
        <p:spPr/>
        <p:txBody>
          <a:bodyPr/>
          <a:lstStyle>
            <a:lvl1pPr>
              <a:defRPr/>
            </a:lvl1pPr>
          </a:lstStyle>
          <a:p>
            <a:fld id="{A891660F-9C65-4AF8-98CD-A275CB8A92FA}" type="slidenum">
              <a:rPr lang="en-US"/>
              <a:pPr/>
              <a:t>‹#›</a:t>
            </a:fld>
            <a:endParaRPr lang="en-US"/>
          </a:p>
        </p:txBody>
      </p:sp>
    </p:spTree>
    <p:extLst>
      <p:ext uri="{BB962C8B-B14F-4D97-AF65-F5344CB8AC3E}">
        <p14:creationId xmlns:p14="http://schemas.microsoft.com/office/powerpoint/2010/main" val="1127018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fld id="{3E6B9089-B8A4-45F6-954D-CDC61E93CAB9}" type="datetime1">
              <a:rPr lang="en-US"/>
              <a:pPr/>
              <a:t>3/13/2018</a:t>
            </a:fld>
            <a:endParaRPr lang="en-US"/>
          </a:p>
        </p:txBody>
      </p:sp>
      <p:sp>
        <p:nvSpPr>
          <p:cNvPr id="5" name="Slide Number Placeholder 4"/>
          <p:cNvSpPr>
            <a:spLocks noGrp="1"/>
          </p:cNvSpPr>
          <p:nvPr>
            <p:ph type="sldNum" sz="quarter" idx="11"/>
          </p:nvPr>
        </p:nvSpPr>
        <p:spPr/>
        <p:txBody>
          <a:bodyPr/>
          <a:lstStyle>
            <a:lvl1pPr>
              <a:defRPr/>
            </a:lvl1pPr>
          </a:lstStyle>
          <a:p>
            <a:fld id="{F06A5744-695D-47D2-8E50-B7A6E584F277}" type="slidenum">
              <a:rPr lang="en-US"/>
              <a:pPr/>
              <a:t>‹#›</a:t>
            </a:fld>
            <a:endParaRPr lang="en-US"/>
          </a:p>
        </p:txBody>
      </p:sp>
    </p:spTree>
    <p:extLst>
      <p:ext uri="{BB962C8B-B14F-4D97-AF65-F5344CB8AC3E}">
        <p14:creationId xmlns:p14="http://schemas.microsoft.com/office/powerpoint/2010/main" val="2387789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fld id="{31143EAB-5DCD-438B-8F08-5A360D56AEFC}" type="datetime1">
              <a:rPr lang="en-US"/>
              <a:pPr/>
              <a:t>3/13/2018</a:t>
            </a:fld>
            <a:endParaRPr lang="en-US"/>
          </a:p>
        </p:txBody>
      </p:sp>
      <p:sp>
        <p:nvSpPr>
          <p:cNvPr id="5" name="Slide Number Placeholder 4"/>
          <p:cNvSpPr>
            <a:spLocks noGrp="1"/>
          </p:cNvSpPr>
          <p:nvPr>
            <p:ph type="sldNum" sz="quarter" idx="11"/>
          </p:nvPr>
        </p:nvSpPr>
        <p:spPr/>
        <p:txBody>
          <a:bodyPr/>
          <a:lstStyle>
            <a:lvl1pPr>
              <a:defRPr/>
            </a:lvl1pPr>
          </a:lstStyle>
          <a:p>
            <a:fld id="{1DAF63A2-55FF-45AE-993D-7F5AE00746FC}" type="slidenum">
              <a:rPr lang="en-US"/>
              <a:pPr/>
              <a:t>‹#›</a:t>
            </a:fld>
            <a:endParaRPr lang="en-US"/>
          </a:p>
        </p:txBody>
      </p:sp>
    </p:spTree>
    <p:extLst>
      <p:ext uri="{BB962C8B-B14F-4D97-AF65-F5344CB8AC3E}">
        <p14:creationId xmlns:p14="http://schemas.microsoft.com/office/powerpoint/2010/main" val="754606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quarter" idx="10"/>
          </p:nvPr>
        </p:nvSpPr>
        <p:spPr/>
        <p:txBody>
          <a:bodyPr/>
          <a:lstStyle>
            <a:lvl1pPr>
              <a:defRPr/>
            </a:lvl1pPr>
          </a:lstStyle>
          <a:p>
            <a:fld id="{54961EED-B9D9-432A-BDC7-7D41A5B1F043}" type="datetime1">
              <a:rPr lang="en-US"/>
              <a:pPr/>
              <a:t>3/13/2018</a:t>
            </a:fld>
            <a:endParaRPr lang="en-US"/>
          </a:p>
        </p:txBody>
      </p:sp>
      <p:sp>
        <p:nvSpPr>
          <p:cNvPr id="5" name="Slide Number Placeholder 4"/>
          <p:cNvSpPr>
            <a:spLocks noGrp="1"/>
          </p:cNvSpPr>
          <p:nvPr>
            <p:ph type="sldNum" sz="quarter" idx="11"/>
          </p:nvPr>
        </p:nvSpPr>
        <p:spPr/>
        <p:txBody>
          <a:bodyPr/>
          <a:lstStyle>
            <a:lvl1pPr>
              <a:defRPr/>
            </a:lvl1pPr>
          </a:lstStyle>
          <a:p>
            <a:fld id="{78D11F83-6AB6-428A-A997-920F9E1AD151}" type="slidenum">
              <a:rPr lang="en-US"/>
              <a:pPr/>
              <a:t>‹#›</a:t>
            </a:fld>
            <a:endParaRPr lang="en-US"/>
          </a:p>
        </p:txBody>
      </p:sp>
    </p:spTree>
    <p:extLst>
      <p:ext uri="{BB962C8B-B14F-4D97-AF65-F5344CB8AC3E}">
        <p14:creationId xmlns:p14="http://schemas.microsoft.com/office/powerpoint/2010/main" val="2172230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p:txBody>
          <a:bodyPr/>
          <a:lstStyle>
            <a:lvl1pPr>
              <a:defRPr/>
            </a:lvl1pPr>
          </a:lstStyle>
          <a:p>
            <a:fld id="{776766B7-1E96-42E3-A910-54D22F76C115}" type="datetime1">
              <a:rPr lang="en-US"/>
              <a:pPr/>
              <a:t>3/13/2018</a:t>
            </a:fld>
            <a:endParaRPr lang="en-US"/>
          </a:p>
        </p:txBody>
      </p:sp>
      <p:sp>
        <p:nvSpPr>
          <p:cNvPr id="6" name="Slide Number Placeholder 5"/>
          <p:cNvSpPr>
            <a:spLocks noGrp="1"/>
          </p:cNvSpPr>
          <p:nvPr>
            <p:ph type="sldNum" sz="quarter" idx="11"/>
          </p:nvPr>
        </p:nvSpPr>
        <p:spPr/>
        <p:txBody>
          <a:bodyPr/>
          <a:lstStyle>
            <a:lvl1pPr>
              <a:defRPr/>
            </a:lvl1pPr>
          </a:lstStyle>
          <a:p>
            <a:fld id="{64C94E88-1C23-4A38-A23A-9252F738315D}" type="slidenum">
              <a:rPr lang="en-US"/>
              <a:pPr/>
              <a:t>‹#›</a:t>
            </a:fld>
            <a:endParaRPr lang="en-US"/>
          </a:p>
        </p:txBody>
      </p:sp>
    </p:spTree>
    <p:extLst>
      <p:ext uri="{BB962C8B-B14F-4D97-AF65-F5344CB8AC3E}">
        <p14:creationId xmlns:p14="http://schemas.microsoft.com/office/powerpoint/2010/main" val="2708593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quarter" idx="10"/>
          </p:nvPr>
        </p:nvSpPr>
        <p:spPr/>
        <p:txBody>
          <a:bodyPr/>
          <a:lstStyle>
            <a:lvl1pPr>
              <a:defRPr/>
            </a:lvl1pPr>
          </a:lstStyle>
          <a:p>
            <a:fld id="{2A2B81FD-EEC0-4E55-9F08-43A485C34867}" type="datetime1">
              <a:rPr lang="en-US"/>
              <a:pPr/>
              <a:t>3/13/2018</a:t>
            </a:fld>
            <a:endParaRPr lang="en-US"/>
          </a:p>
        </p:txBody>
      </p:sp>
      <p:sp>
        <p:nvSpPr>
          <p:cNvPr id="8" name="Slide Number Placeholder 7"/>
          <p:cNvSpPr>
            <a:spLocks noGrp="1"/>
          </p:cNvSpPr>
          <p:nvPr>
            <p:ph type="sldNum" sz="quarter" idx="11"/>
          </p:nvPr>
        </p:nvSpPr>
        <p:spPr/>
        <p:txBody>
          <a:bodyPr/>
          <a:lstStyle>
            <a:lvl1pPr>
              <a:defRPr/>
            </a:lvl1pPr>
          </a:lstStyle>
          <a:p>
            <a:fld id="{AF60EBB5-1E25-4D38-8103-D71DE96A54E3}" type="slidenum">
              <a:rPr lang="en-US"/>
              <a:pPr/>
              <a:t>‹#›</a:t>
            </a:fld>
            <a:endParaRPr lang="en-US"/>
          </a:p>
        </p:txBody>
      </p:sp>
    </p:spTree>
    <p:extLst>
      <p:ext uri="{BB962C8B-B14F-4D97-AF65-F5344CB8AC3E}">
        <p14:creationId xmlns:p14="http://schemas.microsoft.com/office/powerpoint/2010/main" val="259509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quarter" idx="10"/>
          </p:nvPr>
        </p:nvSpPr>
        <p:spPr/>
        <p:txBody>
          <a:bodyPr/>
          <a:lstStyle>
            <a:lvl1pPr>
              <a:defRPr/>
            </a:lvl1pPr>
          </a:lstStyle>
          <a:p>
            <a:fld id="{96744157-1AE5-4BFA-A3CC-F968D7C60891}" type="datetime1">
              <a:rPr lang="en-US"/>
              <a:pPr/>
              <a:t>3/13/2018</a:t>
            </a:fld>
            <a:endParaRPr lang="en-US"/>
          </a:p>
        </p:txBody>
      </p:sp>
      <p:sp>
        <p:nvSpPr>
          <p:cNvPr id="4" name="Slide Number Placeholder 3"/>
          <p:cNvSpPr>
            <a:spLocks noGrp="1"/>
          </p:cNvSpPr>
          <p:nvPr>
            <p:ph type="sldNum" sz="quarter" idx="11"/>
          </p:nvPr>
        </p:nvSpPr>
        <p:spPr/>
        <p:txBody>
          <a:bodyPr/>
          <a:lstStyle>
            <a:lvl1pPr>
              <a:defRPr/>
            </a:lvl1pPr>
          </a:lstStyle>
          <a:p>
            <a:fld id="{AC559CFA-069C-4C05-B124-82C38B06178C}" type="slidenum">
              <a:rPr lang="en-US"/>
              <a:pPr/>
              <a:t>‹#›</a:t>
            </a:fld>
            <a:endParaRPr lang="en-US"/>
          </a:p>
        </p:txBody>
      </p:sp>
    </p:spTree>
    <p:extLst>
      <p:ext uri="{BB962C8B-B14F-4D97-AF65-F5344CB8AC3E}">
        <p14:creationId xmlns:p14="http://schemas.microsoft.com/office/powerpoint/2010/main" val="3020691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fld id="{D85B8D50-8BF0-40A2-B02F-6C1969507B95}" type="datetime1">
              <a:rPr lang="en-US"/>
              <a:pPr/>
              <a:t>3/13/2018</a:t>
            </a:fld>
            <a:endParaRPr lang="en-US"/>
          </a:p>
        </p:txBody>
      </p:sp>
      <p:sp>
        <p:nvSpPr>
          <p:cNvPr id="3" name="Slide Number Placeholder 2"/>
          <p:cNvSpPr>
            <a:spLocks noGrp="1"/>
          </p:cNvSpPr>
          <p:nvPr>
            <p:ph type="sldNum" sz="quarter" idx="11"/>
          </p:nvPr>
        </p:nvSpPr>
        <p:spPr/>
        <p:txBody>
          <a:bodyPr/>
          <a:lstStyle>
            <a:lvl1pPr>
              <a:defRPr/>
            </a:lvl1pPr>
          </a:lstStyle>
          <a:p>
            <a:fld id="{836DC600-57D6-4E58-AEB4-49B3AD74E123}" type="slidenum">
              <a:rPr lang="en-US"/>
              <a:pPr/>
              <a:t>‹#›</a:t>
            </a:fld>
            <a:endParaRPr lang="en-US"/>
          </a:p>
        </p:txBody>
      </p:sp>
    </p:spTree>
    <p:extLst>
      <p:ext uri="{BB962C8B-B14F-4D97-AF65-F5344CB8AC3E}">
        <p14:creationId xmlns:p14="http://schemas.microsoft.com/office/powerpoint/2010/main" val="882996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quarter" idx="10"/>
          </p:nvPr>
        </p:nvSpPr>
        <p:spPr/>
        <p:txBody>
          <a:bodyPr/>
          <a:lstStyle>
            <a:lvl1pPr>
              <a:defRPr/>
            </a:lvl1pPr>
          </a:lstStyle>
          <a:p>
            <a:fld id="{8CC71FA7-4050-422E-92E6-4E527CB73AFE}" type="datetime1">
              <a:rPr lang="en-US"/>
              <a:pPr/>
              <a:t>3/13/2018</a:t>
            </a:fld>
            <a:endParaRPr lang="en-US"/>
          </a:p>
        </p:txBody>
      </p:sp>
      <p:sp>
        <p:nvSpPr>
          <p:cNvPr id="6" name="Slide Number Placeholder 5"/>
          <p:cNvSpPr>
            <a:spLocks noGrp="1"/>
          </p:cNvSpPr>
          <p:nvPr>
            <p:ph type="sldNum" sz="quarter" idx="11"/>
          </p:nvPr>
        </p:nvSpPr>
        <p:spPr/>
        <p:txBody>
          <a:bodyPr/>
          <a:lstStyle>
            <a:lvl1pPr>
              <a:defRPr/>
            </a:lvl1pPr>
          </a:lstStyle>
          <a:p>
            <a:fld id="{616F273D-7992-4A08-91D6-14D700B07AC2}" type="slidenum">
              <a:rPr lang="en-US"/>
              <a:pPr/>
              <a:t>‹#›</a:t>
            </a:fld>
            <a:endParaRPr lang="en-US"/>
          </a:p>
        </p:txBody>
      </p:sp>
    </p:spTree>
    <p:extLst>
      <p:ext uri="{BB962C8B-B14F-4D97-AF65-F5344CB8AC3E}">
        <p14:creationId xmlns:p14="http://schemas.microsoft.com/office/powerpoint/2010/main" val="2957634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quarter" idx="10"/>
          </p:nvPr>
        </p:nvSpPr>
        <p:spPr/>
        <p:txBody>
          <a:bodyPr/>
          <a:lstStyle>
            <a:lvl1pPr>
              <a:defRPr/>
            </a:lvl1pPr>
          </a:lstStyle>
          <a:p>
            <a:fld id="{026E1789-6C75-4A46-801F-E14FBAADCC82}" type="datetime1">
              <a:rPr lang="en-US"/>
              <a:pPr/>
              <a:t>3/13/2018</a:t>
            </a:fld>
            <a:endParaRPr lang="en-US"/>
          </a:p>
        </p:txBody>
      </p:sp>
      <p:sp>
        <p:nvSpPr>
          <p:cNvPr id="6" name="Slide Number Placeholder 5"/>
          <p:cNvSpPr>
            <a:spLocks noGrp="1"/>
          </p:cNvSpPr>
          <p:nvPr>
            <p:ph type="sldNum" sz="quarter" idx="11"/>
          </p:nvPr>
        </p:nvSpPr>
        <p:spPr/>
        <p:txBody>
          <a:bodyPr/>
          <a:lstStyle>
            <a:lvl1pPr>
              <a:defRPr/>
            </a:lvl1pPr>
          </a:lstStyle>
          <a:p>
            <a:fld id="{66458239-D6FF-430D-AAD9-B4BC718F001C}" type="slidenum">
              <a:rPr lang="en-US"/>
              <a:pPr/>
              <a:t>‹#›</a:t>
            </a:fld>
            <a:endParaRPr lang="en-US"/>
          </a:p>
        </p:txBody>
      </p:sp>
    </p:spTree>
    <p:extLst>
      <p:ext uri="{BB962C8B-B14F-4D97-AF65-F5344CB8AC3E}">
        <p14:creationId xmlns:p14="http://schemas.microsoft.com/office/powerpoint/2010/main" val="3489592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1989" name="Picture 5" descr="G:\Projects\1000 COMM\1000-3077 New Corporate Powerpoint Template\Layout\Art\Base Art_Foundation_v3.jpg"/>
          <p:cNvPicPr>
            <a:picLocks noChangeAspect="1" noChangeArrowheads="1"/>
          </p:cNvPicPr>
          <p:nvPr/>
        </p:nvPicPr>
        <p:blipFill rotWithShape="1">
          <a:blip r:embed="rId13">
            <a:extLst>
              <a:ext uri="{28A0092B-C50C-407E-A947-70E740481C1C}">
                <a14:useLocalDpi xmlns:a14="http://schemas.microsoft.com/office/drawing/2010/main" val="0"/>
              </a:ext>
            </a:extLst>
          </a:blip>
          <a:srcRect t="29132"/>
          <a:stretch/>
        </p:blipFill>
        <p:spPr bwMode="auto">
          <a:xfrm>
            <a:off x="0" y="6380652"/>
            <a:ext cx="9144000" cy="488168"/>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a:t>First line has no bullet 24 point</a:t>
            </a:r>
          </a:p>
          <a:p>
            <a:pPr lvl="1"/>
            <a:r>
              <a:rPr lang="en-US" dirty="0"/>
              <a:t>Second line 20 point</a:t>
            </a:r>
          </a:p>
          <a:p>
            <a:pPr lvl="2"/>
            <a:r>
              <a:rPr lang="en-US" dirty="0"/>
              <a:t>Third line 18 point</a:t>
            </a:r>
          </a:p>
          <a:p>
            <a:pPr lvl="3"/>
            <a:r>
              <a:rPr lang="en-US" dirty="0"/>
              <a:t>Fourth line 16 point</a:t>
            </a:r>
          </a:p>
        </p:txBody>
      </p:sp>
      <p:sp>
        <p:nvSpPr>
          <p:cNvPr id="1037" name="Rectangle 13"/>
          <p:cNvSpPr>
            <a:spLocks noGrp="1" noChangeArrowheads="1"/>
          </p:cNvSpPr>
          <p:nvPr>
            <p:ph type="dt" sz="quarter" idx="2"/>
          </p:nvPr>
        </p:nvSpPr>
        <p:spPr bwMode="auto">
          <a:xfrm>
            <a:off x="457200" y="6457950"/>
            <a:ext cx="2133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sz="1000" b="1">
                <a:solidFill>
                  <a:schemeClr val="bg1"/>
                </a:solidFill>
                <a:latin typeface="Arial Narrow" pitchFamily="34" charset="0"/>
              </a:defRPr>
            </a:lvl1pPr>
          </a:lstStyle>
          <a:p>
            <a:fld id="{CE50D26D-2588-4798-AB67-875544A2FDCB}" type="datetime1">
              <a:rPr lang="en-US" smtClean="0"/>
              <a:pPr/>
              <a:t>3/13/2018</a:t>
            </a:fld>
            <a:endParaRPr lang="en-US" dirty="0"/>
          </a:p>
        </p:txBody>
      </p:sp>
      <p:sp>
        <p:nvSpPr>
          <p:cNvPr id="1036" name="Rectangle 12"/>
          <p:cNvSpPr>
            <a:spLocks noGrp="1" noChangeArrowheads="1"/>
          </p:cNvSpPr>
          <p:nvPr>
            <p:ph type="sldNum" sz="quarter" idx="4"/>
          </p:nvPr>
        </p:nvSpPr>
        <p:spPr bwMode="auto">
          <a:xfrm>
            <a:off x="4419600" y="6487391"/>
            <a:ext cx="2133600" cy="294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sz="1000" b="1">
                <a:solidFill>
                  <a:schemeClr val="bg1"/>
                </a:solidFill>
                <a:latin typeface="Arial Narrow" pitchFamily="34" charset="0"/>
              </a:defRPr>
            </a:lvl1pPr>
          </a:lstStyle>
          <a:p>
            <a:fld id="{F2FF4130-1793-4647-855B-E964A8A0309C}" type="slidenum">
              <a:rPr lang="en-US" smtClean="0"/>
              <a:pPr/>
              <a:t>‹#›</a:t>
            </a:fld>
            <a:endParaRPr lang="en-US" dirty="0"/>
          </a:p>
        </p:txBody>
      </p:sp>
      <p:pic>
        <p:nvPicPr>
          <p:cNvPr id="41986" name="Picture 2" descr="G:\Projects\1000 COMM\1000-3077 New Corporate Powerpoint Template\Layout\Art\Base Art_Top Bar .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207264"/>
          </a:xfrm>
          <a:prstGeom prst="rect">
            <a:avLst/>
          </a:prstGeom>
          <a:noFill/>
          <a:extLst>
            <a:ext uri="{909E8E84-426E-40DD-AFC4-6F175D3DCCD1}">
              <a14:hiddenFill xmlns:a14="http://schemas.microsoft.com/office/drawing/2010/main">
                <a:solidFill>
                  <a:srgbClr val="FFFFFF"/>
                </a:solidFill>
              </a14:hiddenFill>
            </a:ext>
          </a:extLst>
        </p:spPr>
      </p:pic>
      <p:pic>
        <p:nvPicPr>
          <p:cNvPr id="41987" name="Picture 3"/>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7162800" y="6401044"/>
            <a:ext cx="1537929" cy="28680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1" fontAlgn="base" hangingPunct="1">
        <a:spcBef>
          <a:spcPct val="0"/>
        </a:spcBef>
        <a:spcAft>
          <a:spcPct val="0"/>
        </a:spcAft>
        <a:defRPr sz="3600" b="1">
          <a:solidFill>
            <a:srgbClr val="0078C1"/>
          </a:solidFill>
          <a:latin typeface="Arial" pitchFamily="34" charset="0"/>
          <a:ea typeface="+mj-ea"/>
          <a:cs typeface="Arial" pitchFamily="34" charset="0"/>
        </a:defRPr>
      </a:lvl1pPr>
      <a:lvl2pPr algn="l" rtl="0" eaLnBrk="1" fontAlgn="base" hangingPunct="1">
        <a:spcBef>
          <a:spcPct val="0"/>
        </a:spcBef>
        <a:spcAft>
          <a:spcPct val="0"/>
        </a:spcAft>
        <a:defRPr sz="3600" b="1">
          <a:solidFill>
            <a:srgbClr val="0078C1"/>
          </a:solidFill>
          <a:latin typeface="Franklin Gothic Medium" pitchFamily="34" charset="0"/>
        </a:defRPr>
      </a:lvl2pPr>
      <a:lvl3pPr algn="l" rtl="0" eaLnBrk="1" fontAlgn="base" hangingPunct="1">
        <a:spcBef>
          <a:spcPct val="0"/>
        </a:spcBef>
        <a:spcAft>
          <a:spcPct val="0"/>
        </a:spcAft>
        <a:defRPr sz="3600" b="1">
          <a:solidFill>
            <a:srgbClr val="0078C1"/>
          </a:solidFill>
          <a:latin typeface="Franklin Gothic Medium" pitchFamily="34" charset="0"/>
        </a:defRPr>
      </a:lvl3pPr>
      <a:lvl4pPr algn="l" rtl="0" eaLnBrk="1" fontAlgn="base" hangingPunct="1">
        <a:spcBef>
          <a:spcPct val="0"/>
        </a:spcBef>
        <a:spcAft>
          <a:spcPct val="0"/>
        </a:spcAft>
        <a:defRPr sz="3600" b="1">
          <a:solidFill>
            <a:srgbClr val="0078C1"/>
          </a:solidFill>
          <a:latin typeface="Franklin Gothic Medium" pitchFamily="34" charset="0"/>
        </a:defRPr>
      </a:lvl4pPr>
      <a:lvl5pPr algn="l" rtl="0" eaLnBrk="1" fontAlgn="base" hangingPunct="1">
        <a:spcBef>
          <a:spcPct val="0"/>
        </a:spcBef>
        <a:spcAft>
          <a:spcPct val="0"/>
        </a:spcAft>
        <a:defRPr sz="3600" b="1">
          <a:solidFill>
            <a:srgbClr val="0078C1"/>
          </a:solidFill>
          <a:latin typeface="Franklin Gothic Medium" pitchFamily="34" charset="0"/>
        </a:defRPr>
      </a:lvl5pPr>
      <a:lvl6pPr marL="457200" algn="l" rtl="0" eaLnBrk="1" fontAlgn="base" hangingPunct="1">
        <a:spcBef>
          <a:spcPct val="0"/>
        </a:spcBef>
        <a:spcAft>
          <a:spcPct val="0"/>
        </a:spcAft>
        <a:defRPr sz="3600" b="1">
          <a:solidFill>
            <a:srgbClr val="0078C1"/>
          </a:solidFill>
          <a:latin typeface="Franklin Gothic Medium" pitchFamily="34" charset="0"/>
        </a:defRPr>
      </a:lvl6pPr>
      <a:lvl7pPr marL="914400" algn="l" rtl="0" eaLnBrk="1" fontAlgn="base" hangingPunct="1">
        <a:spcBef>
          <a:spcPct val="0"/>
        </a:spcBef>
        <a:spcAft>
          <a:spcPct val="0"/>
        </a:spcAft>
        <a:defRPr sz="3600" b="1">
          <a:solidFill>
            <a:srgbClr val="0078C1"/>
          </a:solidFill>
          <a:latin typeface="Franklin Gothic Medium" pitchFamily="34" charset="0"/>
        </a:defRPr>
      </a:lvl7pPr>
      <a:lvl8pPr marL="1371600" algn="l" rtl="0" eaLnBrk="1" fontAlgn="base" hangingPunct="1">
        <a:spcBef>
          <a:spcPct val="0"/>
        </a:spcBef>
        <a:spcAft>
          <a:spcPct val="0"/>
        </a:spcAft>
        <a:defRPr sz="3600" b="1">
          <a:solidFill>
            <a:srgbClr val="0078C1"/>
          </a:solidFill>
          <a:latin typeface="Franklin Gothic Medium" pitchFamily="34" charset="0"/>
        </a:defRPr>
      </a:lvl8pPr>
      <a:lvl9pPr marL="1828800" algn="l" rtl="0" eaLnBrk="1" fontAlgn="base" hangingPunct="1">
        <a:spcBef>
          <a:spcPct val="0"/>
        </a:spcBef>
        <a:spcAft>
          <a:spcPct val="0"/>
        </a:spcAft>
        <a:defRPr sz="3600" b="1">
          <a:solidFill>
            <a:srgbClr val="0078C1"/>
          </a:solidFill>
          <a:latin typeface="Franklin Gothic Medium" pitchFamily="34" charset="0"/>
        </a:defRPr>
      </a:lvl9pPr>
    </p:titleStyle>
    <p:bodyStyle>
      <a:lvl1pPr marL="225425" indent="-225425" algn="l" rtl="0" eaLnBrk="1" fontAlgn="base" hangingPunct="1">
        <a:spcBef>
          <a:spcPct val="20000"/>
        </a:spcBef>
        <a:spcAft>
          <a:spcPct val="0"/>
        </a:spcAft>
        <a:buFont typeface="Wingdings" pitchFamily="2" charset="2"/>
        <a:buChar char="§"/>
        <a:defRPr sz="2400">
          <a:solidFill>
            <a:schemeClr val="tx1"/>
          </a:solidFill>
          <a:latin typeface="Times New Roman" pitchFamily="18" charset="0"/>
          <a:ea typeface="+mn-ea"/>
          <a:cs typeface="Times New Roman" pitchFamily="18" charset="0"/>
        </a:defRPr>
      </a:lvl1pPr>
      <a:lvl2pPr marL="693738" indent="-223838" algn="l" rtl="0" eaLnBrk="1" fontAlgn="base" hangingPunct="1">
        <a:spcBef>
          <a:spcPct val="20000"/>
        </a:spcBef>
        <a:spcAft>
          <a:spcPct val="0"/>
        </a:spcAft>
        <a:buFont typeface="Wingdings" pitchFamily="2" charset="2"/>
        <a:buChar char="§"/>
        <a:defRPr sz="2000">
          <a:solidFill>
            <a:schemeClr val="tx1"/>
          </a:solidFill>
          <a:latin typeface="Times New Roman" pitchFamily="18" charset="0"/>
          <a:cs typeface="Times New Roman" pitchFamily="18" charset="0"/>
        </a:defRPr>
      </a:lvl2pPr>
      <a:lvl3pPr marL="1139825" indent="-228600" algn="l" rtl="0" eaLnBrk="1" fontAlgn="base" hangingPunct="1">
        <a:spcBef>
          <a:spcPct val="20000"/>
        </a:spcBef>
        <a:spcAft>
          <a:spcPct val="0"/>
        </a:spcAft>
        <a:buFont typeface="Wingdings" pitchFamily="2" charset="2"/>
        <a:buChar char="§"/>
        <a:defRPr>
          <a:solidFill>
            <a:schemeClr val="tx1"/>
          </a:solidFill>
          <a:latin typeface="Times New Roman" pitchFamily="18" charset="0"/>
          <a:cs typeface="Times New Roman" pitchFamily="18" charset="0"/>
        </a:defRPr>
      </a:lvl3pPr>
      <a:lvl4pPr marL="1608138" indent="-228600" algn="l" rtl="0" eaLnBrk="1" fontAlgn="base" hangingPunct="1">
        <a:spcBef>
          <a:spcPct val="20000"/>
        </a:spcBef>
        <a:spcAft>
          <a:spcPct val="0"/>
        </a:spcAft>
        <a:buFont typeface="Wingdings" pitchFamily="2" charset="2"/>
        <a:buChar char="§"/>
        <a:defRPr sz="1400">
          <a:solidFill>
            <a:schemeClr val="tx1"/>
          </a:solidFill>
          <a:latin typeface="Times New Roman" pitchFamily="18" charset="0"/>
          <a:cs typeface="Times New Roman" pitchFamily="18" charset="0"/>
        </a:defRPr>
      </a:lvl4pPr>
      <a:lvl5pPr marL="1951038" indent="-228600" algn="l" rtl="0" eaLnBrk="1" fontAlgn="base" hangingPunct="1">
        <a:spcBef>
          <a:spcPct val="20000"/>
        </a:spcBef>
        <a:spcAft>
          <a:spcPct val="0"/>
        </a:spcAft>
        <a:buChar char="»"/>
        <a:defRPr sz="2000">
          <a:solidFill>
            <a:srgbClr val="0078C1"/>
          </a:solidFill>
          <a:latin typeface="Trebuchet MS" pitchFamily="34" charset="0"/>
        </a:defRPr>
      </a:lvl5pPr>
      <a:lvl6pPr marL="2408238" indent="-228600" algn="l" rtl="0" eaLnBrk="1" fontAlgn="base" hangingPunct="1">
        <a:spcBef>
          <a:spcPct val="20000"/>
        </a:spcBef>
        <a:spcAft>
          <a:spcPct val="0"/>
        </a:spcAft>
        <a:buChar char="»"/>
        <a:defRPr sz="2000">
          <a:solidFill>
            <a:srgbClr val="0078C1"/>
          </a:solidFill>
          <a:latin typeface="Trebuchet MS" pitchFamily="34" charset="0"/>
        </a:defRPr>
      </a:lvl6pPr>
      <a:lvl7pPr marL="2865438" indent="-228600" algn="l" rtl="0" eaLnBrk="1" fontAlgn="base" hangingPunct="1">
        <a:spcBef>
          <a:spcPct val="20000"/>
        </a:spcBef>
        <a:spcAft>
          <a:spcPct val="0"/>
        </a:spcAft>
        <a:buChar char="»"/>
        <a:defRPr sz="2000">
          <a:solidFill>
            <a:srgbClr val="0078C1"/>
          </a:solidFill>
          <a:latin typeface="Trebuchet MS" pitchFamily="34" charset="0"/>
        </a:defRPr>
      </a:lvl7pPr>
      <a:lvl8pPr marL="3322638" indent="-228600" algn="l" rtl="0" eaLnBrk="1" fontAlgn="base" hangingPunct="1">
        <a:spcBef>
          <a:spcPct val="20000"/>
        </a:spcBef>
        <a:spcAft>
          <a:spcPct val="0"/>
        </a:spcAft>
        <a:buChar char="»"/>
        <a:defRPr sz="2000">
          <a:solidFill>
            <a:srgbClr val="0078C1"/>
          </a:solidFill>
          <a:latin typeface="Trebuchet MS" pitchFamily="34" charset="0"/>
        </a:defRPr>
      </a:lvl8pPr>
      <a:lvl9pPr marL="3779838" indent="-228600" algn="l" rtl="0" eaLnBrk="1" fontAlgn="base" hangingPunct="1">
        <a:spcBef>
          <a:spcPct val="20000"/>
        </a:spcBef>
        <a:spcAft>
          <a:spcPct val="0"/>
        </a:spcAft>
        <a:buChar char="»"/>
        <a:defRPr sz="2000">
          <a:solidFill>
            <a:srgbClr val="0078C1"/>
          </a:solidFill>
          <a:latin typeface="Trebuchet MS"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jpe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jpeg"/><Relationship Id="rId17" Type="http://schemas.openxmlformats.org/officeDocument/2006/relationships/image" Target="../media/image26.png"/><Relationship Id="rId2" Type="http://schemas.openxmlformats.org/officeDocument/2006/relationships/notesSlide" Target="../notesSlides/notesSlide3.xml"/><Relationship Id="rId16"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google.com/url?sa=i&amp;rct=j&amp;q=&amp;esrc=s&amp;source=images&amp;cd=&amp;cad=rja&amp;uact=8&amp;ved=0ahUKEwjw3bjzg9PUAhUL_mMKHRt-An4QjRwIBw&amp;url=https://www.dreamstime.com/stock-images-boring-vacation-image13819394&amp;psig=AFQjCNEJcapChmtVxlPP3lN2JdXZGjxtvA&amp;ust=1498275108999378"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bluecrossma.com/federal-employee-program/images/fep/bcbs-fep-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600200"/>
            <a:ext cx="8133802" cy="1828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3200" y="3625334"/>
            <a:ext cx="1582484" cy="369332"/>
          </a:xfrm>
          <a:prstGeom prst="rect">
            <a:avLst/>
          </a:prstGeom>
          <a:noFill/>
        </p:spPr>
        <p:txBody>
          <a:bodyPr wrap="none" rtlCol="0">
            <a:spAutoFit/>
          </a:bodyPr>
          <a:lstStyle/>
          <a:p>
            <a:r>
              <a:rPr lang="en-US" dirty="0"/>
              <a:t>January 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Landscape</a:t>
            </a:r>
          </a:p>
        </p:txBody>
      </p:sp>
      <p:sp>
        <p:nvSpPr>
          <p:cNvPr id="3" name="Content Placeholder 2"/>
          <p:cNvSpPr>
            <a:spLocks noGrp="1"/>
          </p:cNvSpPr>
          <p:nvPr>
            <p:ph idx="1"/>
          </p:nvPr>
        </p:nvSpPr>
        <p:spPr/>
        <p:txBody>
          <a:bodyPr/>
          <a:lstStyle/>
          <a:p>
            <a:pPr marL="0" indent="0">
              <a:buNone/>
            </a:pPr>
            <a:r>
              <a:rPr lang="en-US" b="1" dirty="0"/>
              <a:t>FEP Opportunities</a:t>
            </a:r>
          </a:p>
          <a:p>
            <a:r>
              <a:rPr lang="en-US" dirty="0"/>
              <a:t>Pearl Harbor Naval Shipyard (PHNSY) continues to onboard large new hire groups of apprentice; upwards of 100 new apprentices at a time.</a:t>
            </a:r>
          </a:p>
          <a:p>
            <a:r>
              <a:rPr lang="en-US" dirty="0"/>
              <a:t>Local Transportation Security Administration (TSA) continues to constantly recruit due to being short-staffed.</a:t>
            </a:r>
          </a:p>
          <a:p>
            <a:r>
              <a:rPr lang="en-US" dirty="0"/>
              <a:t>Relocation of Federal Bureau of Investigation (FBI) office in Kapolei with 200 employees.</a:t>
            </a:r>
          </a:p>
          <a:p>
            <a:r>
              <a:rPr lang="en-US" dirty="0"/>
              <a:t>Approved FEPDO funding for neighbor island outreach efforts.</a:t>
            </a:r>
          </a:p>
          <a:p>
            <a:r>
              <a:rPr lang="en-US" dirty="0"/>
              <a:t>FEP Program Administration and Operations staff participation in community outreach events.</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10</a:t>
            </a:fld>
            <a:endParaRPr lang="en-US"/>
          </a:p>
        </p:txBody>
      </p:sp>
    </p:spTree>
    <p:extLst>
      <p:ext uri="{BB962C8B-B14F-4D97-AF65-F5344CB8AC3E}">
        <p14:creationId xmlns:p14="http://schemas.microsoft.com/office/powerpoint/2010/main" val="3605711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Landscape</a:t>
            </a:r>
          </a:p>
        </p:txBody>
      </p:sp>
      <p:sp>
        <p:nvSpPr>
          <p:cNvPr id="3" name="Content Placeholder 2"/>
          <p:cNvSpPr>
            <a:spLocks noGrp="1"/>
          </p:cNvSpPr>
          <p:nvPr>
            <p:ph idx="1"/>
          </p:nvPr>
        </p:nvSpPr>
        <p:spPr/>
        <p:txBody>
          <a:bodyPr/>
          <a:lstStyle/>
          <a:p>
            <a:pPr marL="0" indent="0">
              <a:buNone/>
            </a:pPr>
            <a:r>
              <a:rPr lang="en-US" b="1" dirty="0"/>
              <a:t>FEP Threats</a:t>
            </a:r>
          </a:p>
          <a:p>
            <a:r>
              <a:rPr lang="en-US" dirty="0"/>
              <a:t>Potential decrease in federal government employees and spending due to policy changes in current administration.</a:t>
            </a:r>
          </a:p>
          <a:p>
            <a:r>
              <a:rPr lang="en-US" dirty="0"/>
              <a:t>Change in Plan Incentive Program means shifting internal resources from administrative functions to HEDIS/Quality-based functions.</a:t>
            </a:r>
          </a:p>
          <a:p>
            <a:r>
              <a:rPr lang="en-US" dirty="0"/>
              <a:t>Addition of third product may potentially benefit Fed87 and competitor plans more due to FEP pricing.</a:t>
            </a:r>
          </a:p>
          <a:p>
            <a:r>
              <a:rPr lang="en-US" dirty="0"/>
              <a:t>GEHA grow and local outreach reflects mainland carriers attempting to enter market through this population.</a:t>
            </a:r>
          </a:p>
          <a:p>
            <a:endParaRPr lang="en-US" dirty="0"/>
          </a:p>
          <a:p>
            <a:endParaRPr lang="en-US" dirty="0"/>
          </a:p>
          <a:p>
            <a:endParaRPr lang="en-US" dirty="0"/>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11</a:t>
            </a:fld>
            <a:endParaRPr lang="en-US"/>
          </a:p>
        </p:txBody>
      </p:sp>
    </p:spTree>
    <p:extLst>
      <p:ext uri="{BB962C8B-B14F-4D97-AF65-F5344CB8AC3E}">
        <p14:creationId xmlns:p14="http://schemas.microsoft.com/office/powerpoint/2010/main" val="3605711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Landscape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12</a:t>
            </a:fld>
            <a:endParaRPr lang="en-US"/>
          </a:p>
        </p:txBody>
      </p:sp>
      <p:sp>
        <p:nvSpPr>
          <p:cNvPr id="7" name="Content Placeholder 2"/>
          <p:cNvSpPr>
            <a:spLocks noGrp="1"/>
          </p:cNvSpPr>
          <p:nvPr>
            <p:ph idx="1"/>
          </p:nvPr>
        </p:nvSpPr>
        <p:spPr>
          <a:xfrm>
            <a:off x="457200" y="1311354"/>
            <a:ext cx="8229600" cy="1365171"/>
          </a:xfrm>
        </p:spPr>
        <p:txBody>
          <a:bodyPr/>
          <a:lstStyle/>
          <a:p>
            <a:pPr marL="0" indent="0">
              <a:buNone/>
            </a:pPr>
            <a:r>
              <a:rPr lang="en-US" sz="1800" b="1" dirty="0">
                <a:latin typeface="Arial" panose="020B0604020202020204" pitchFamily="34" charset="0"/>
              </a:rPr>
              <a:t>Impact of additional product</a:t>
            </a:r>
          </a:p>
          <a:p>
            <a:pPr marL="468313" lvl="1" indent="0">
              <a:buNone/>
            </a:pPr>
            <a:r>
              <a:rPr lang="en-US" sz="1600" dirty="0">
                <a:latin typeface="Arial" panose="020B0604020202020204" pitchFamily="34" charset="0"/>
              </a:rPr>
              <a:t>Office of Personnel Management (OPM) issued a proposed rule on December 17, 2017 that would allow all insurers in the FEHBP to offer a third plan option under the rationale that adding an additional option could create an incentive for plans to keep premiums low. FEP Director’s Office (FEPDO) anticipates the rollout of a third product in CY2019.  </a:t>
            </a:r>
            <a:endParaRPr lang="en-US" sz="1800" dirty="0"/>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048000"/>
            <a:ext cx="8315325" cy="3219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30108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13</a:t>
            </a:fld>
            <a:endParaRPr lang="en-US"/>
          </a:p>
        </p:txBody>
      </p:sp>
      <p:sp>
        <p:nvSpPr>
          <p:cNvPr id="7" name="Content Placeholder 2"/>
          <p:cNvSpPr>
            <a:spLocks noGrp="1"/>
          </p:cNvSpPr>
          <p:nvPr>
            <p:ph idx="1"/>
          </p:nvPr>
        </p:nvSpPr>
        <p:spPr/>
        <p:txBody>
          <a:bodyPr/>
          <a:lstStyle/>
          <a:p>
            <a:r>
              <a:rPr lang="en-US" sz="3600" dirty="0">
                <a:solidFill>
                  <a:schemeClr val="bg1">
                    <a:lumMod val="65000"/>
                  </a:schemeClr>
                </a:solidFill>
              </a:rPr>
              <a:t>FEP Overview</a:t>
            </a:r>
          </a:p>
          <a:p>
            <a:endParaRPr lang="en-US" sz="1000" dirty="0"/>
          </a:p>
          <a:p>
            <a:r>
              <a:rPr lang="en-US" sz="4000" b="1" dirty="0"/>
              <a:t>FEP Governance</a:t>
            </a:r>
          </a:p>
          <a:p>
            <a:pPr marL="0" indent="0">
              <a:buNone/>
            </a:pPr>
            <a:endParaRPr lang="en-US" sz="1000" dirty="0"/>
          </a:p>
          <a:p>
            <a:r>
              <a:rPr lang="en-US" sz="3600" dirty="0">
                <a:solidFill>
                  <a:schemeClr val="bg1">
                    <a:lumMod val="65000"/>
                  </a:schemeClr>
                </a:solidFill>
              </a:rPr>
              <a:t>Member Profile</a:t>
            </a:r>
          </a:p>
          <a:p>
            <a:pPr marL="0" indent="0">
              <a:buNone/>
            </a:pPr>
            <a:endParaRPr lang="en-US" sz="1000" dirty="0"/>
          </a:p>
          <a:p>
            <a:pPr marL="0" indent="0">
              <a:buNone/>
            </a:pPr>
            <a:endParaRPr lang="en-US" sz="1000" dirty="0"/>
          </a:p>
          <a:p>
            <a:r>
              <a:rPr lang="en-US" sz="3600" dirty="0">
                <a:solidFill>
                  <a:schemeClr val="bg1">
                    <a:lumMod val="65000"/>
                  </a:schemeClr>
                </a:solidFill>
              </a:rPr>
              <a:t>Appendix</a:t>
            </a:r>
          </a:p>
        </p:txBody>
      </p:sp>
      <p:pic>
        <p:nvPicPr>
          <p:cNvPr id="8" name="Picture 2" descr="http://www.bluecrossma.com/federal-employee-program/images/fep/bcbs-fep-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81000"/>
            <a:ext cx="5286972" cy="1188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0792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Governance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14</a:t>
            </a:fld>
            <a:endParaRPr lang="en-US"/>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981200"/>
            <a:ext cx="8229600" cy="34812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1260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Governance</a:t>
            </a:r>
          </a:p>
        </p:txBody>
      </p:sp>
      <p:sp>
        <p:nvSpPr>
          <p:cNvPr id="3" name="Content Placeholder 2"/>
          <p:cNvSpPr>
            <a:spLocks noGrp="1"/>
          </p:cNvSpPr>
          <p:nvPr>
            <p:ph idx="1"/>
          </p:nvPr>
        </p:nvSpPr>
        <p:spPr/>
        <p:txBody>
          <a:bodyPr/>
          <a:lstStyle/>
          <a:p>
            <a:pPr marL="0" indent="0">
              <a:buNone/>
            </a:pPr>
            <a:r>
              <a:rPr lang="en-US" dirty="0"/>
              <a:t>FEPDO Plan Management and Relations</a:t>
            </a:r>
          </a:p>
          <a:p>
            <a:pPr marL="0" indent="0">
              <a:buNone/>
            </a:pPr>
            <a:endParaRPr lang="en-US" dirty="0"/>
          </a:p>
          <a:p>
            <a:pPr marL="0" indent="0">
              <a:buNone/>
            </a:pPr>
            <a:endParaRPr lang="en-US" dirty="0"/>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25" y="2019300"/>
            <a:ext cx="8877300" cy="432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1"/>
          </p:nvPr>
        </p:nvSpPr>
        <p:spPr/>
        <p:txBody>
          <a:bodyPr/>
          <a:lstStyle/>
          <a:p>
            <a:fld id="{1DAF63A2-55FF-45AE-993D-7F5AE00746FC}" type="slidenum">
              <a:rPr lang="en-US" smtClean="0"/>
              <a:pPr/>
              <a:t>15</a:t>
            </a:fld>
            <a:endParaRPr lang="en-US"/>
          </a:p>
        </p:txBody>
      </p:sp>
      <p:sp>
        <p:nvSpPr>
          <p:cNvPr id="6" name="Rectangle 5"/>
          <p:cNvSpPr/>
          <p:nvPr/>
        </p:nvSpPr>
        <p:spPr>
          <a:xfrm>
            <a:off x="4724400" y="3505200"/>
            <a:ext cx="1752600" cy="283845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1783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Governance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16</a:t>
            </a:fld>
            <a:endParaRPr lang="en-US"/>
          </a:p>
        </p:txBody>
      </p:sp>
      <p:grpSp>
        <p:nvGrpSpPr>
          <p:cNvPr id="9" name="Group 8"/>
          <p:cNvGrpSpPr/>
          <p:nvPr/>
        </p:nvGrpSpPr>
        <p:grpSpPr>
          <a:xfrm>
            <a:off x="3412135" y="1219200"/>
            <a:ext cx="1981200" cy="533400"/>
            <a:chOff x="3505200" y="1981200"/>
            <a:chExt cx="1981200" cy="533400"/>
          </a:xfrm>
        </p:grpSpPr>
        <p:sp>
          <p:nvSpPr>
            <p:cNvPr id="8" name="Rectangle 7"/>
            <p:cNvSpPr/>
            <p:nvPr/>
          </p:nvSpPr>
          <p:spPr>
            <a:xfrm>
              <a:off x="3505200" y="198120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Gwen </a:t>
              </a:r>
              <a:r>
                <a:rPr lang="en-US" sz="1400" dirty="0" err="1">
                  <a:solidFill>
                    <a:schemeClr val="tx1"/>
                  </a:solidFill>
                </a:rPr>
                <a:t>Miyasato</a:t>
              </a:r>
              <a:endParaRPr lang="en-US" sz="1400" dirty="0">
                <a:solidFill>
                  <a:schemeClr val="tx1"/>
                </a:solidFill>
              </a:endParaRPr>
            </a:p>
            <a:p>
              <a:r>
                <a:rPr lang="en-US" sz="800" i="1" dirty="0">
                  <a:solidFill>
                    <a:schemeClr val="tx1"/>
                  </a:solidFill>
                </a:rPr>
                <a:t>Chief of Staff</a:t>
              </a:r>
            </a:p>
            <a:p>
              <a:pPr algn="ctr"/>
              <a:endParaRPr lang="en-US" sz="1400" dirty="0">
                <a:solidFill>
                  <a:schemeClr val="accent2"/>
                </a:solidFill>
              </a:endParaRPr>
            </a:p>
          </p:txBody>
        </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2065020"/>
              <a:ext cx="36576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4" name="Group 13"/>
          <p:cNvGrpSpPr/>
          <p:nvPr/>
        </p:nvGrpSpPr>
        <p:grpSpPr>
          <a:xfrm>
            <a:off x="3412135" y="1859280"/>
            <a:ext cx="1981200" cy="533400"/>
            <a:chOff x="3067050" y="1931670"/>
            <a:chExt cx="1981200" cy="533400"/>
          </a:xfrm>
        </p:grpSpPr>
        <p:sp>
          <p:nvSpPr>
            <p:cNvPr id="12" name="Rectangle 11"/>
            <p:cNvSpPr/>
            <p:nvPr/>
          </p:nvSpPr>
          <p:spPr>
            <a:xfrm>
              <a:off x="3067050" y="193167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Myra Ishii</a:t>
              </a:r>
            </a:p>
            <a:p>
              <a:r>
                <a:rPr lang="en-US" sz="800" i="1" dirty="0">
                  <a:solidFill>
                    <a:schemeClr val="tx1"/>
                  </a:solidFill>
                </a:rPr>
                <a:t>Sr. Director, Claims Admin</a:t>
              </a:r>
            </a:p>
            <a:p>
              <a:pPr algn="ctr"/>
              <a:endParaRPr lang="en-US" sz="1400" dirty="0">
                <a:solidFill>
                  <a:schemeClr val="accent2"/>
                </a:solidFill>
              </a:endParaRPr>
            </a:p>
          </p:txBody>
        </p:sp>
        <p:pic>
          <p:nvPicPr>
            <p:cNvPr id="13315" name="Picture 3"/>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91050" y="2015490"/>
              <a:ext cx="36576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5" name="Group 14"/>
          <p:cNvGrpSpPr/>
          <p:nvPr/>
        </p:nvGrpSpPr>
        <p:grpSpPr>
          <a:xfrm>
            <a:off x="3412135" y="2503170"/>
            <a:ext cx="1981200" cy="533400"/>
            <a:chOff x="1085850" y="2667000"/>
            <a:chExt cx="1981200" cy="533400"/>
          </a:xfrm>
        </p:grpSpPr>
        <p:sp>
          <p:nvSpPr>
            <p:cNvPr id="18" name="Rectangle 17"/>
            <p:cNvSpPr/>
            <p:nvPr/>
          </p:nvSpPr>
          <p:spPr>
            <a:xfrm>
              <a:off x="1085850" y="266700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Nam Phan</a:t>
              </a:r>
            </a:p>
            <a:p>
              <a:r>
                <a:rPr lang="en-US" sz="800" i="1" dirty="0">
                  <a:solidFill>
                    <a:schemeClr val="tx1"/>
                  </a:solidFill>
                </a:rPr>
                <a:t>Manager, FEP</a:t>
              </a:r>
            </a:p>
            <a:p>
              <a:pPr algn="ctr"/>
              <a:endParaRPr lang="en-US" sz="1400" dirty="0">
                <a:solidFill>
                  <a:schemeClr val="accent2"/>
                </a:solidFill>
              </a:endParaRPr>
            </a:p>
          </p:txBody>
        </p:sp>
        <p:pic>
          <p:nvPicPr>
            <p:cNvPr id="21" name="Picture 3" descr="image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08446" y="2750820"/>
              <a:ext cx="363354"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Group 15"/>
          <p:cNvGrpSpPr/>
          <p:nvPr/>
        </p:nvGrpSpPr>
        <p:grpSpPr>
          <a:xfrm>
            <a:off x="988754" y="2503170"/>
            <a:ext cx="1981200" cy="533400"/>
            <a:chOff x="1143000" y="3733800"/>
            <a:chExt cx="1981200" cy="533400"/>
          </a:xfrm>
        </p:grpSpPr>
        <p:pic>
          <p:nvPicPr>
            <p:cNvPr id="2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86021" y="3817620"/>
              <a:ext cx="36201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3"/>
            <p:cNvSpPr/>
            <p:nvPr/>
          </p:nvSpPr>
          <p:spPr>
            <a:xfrm>
              <a:off x="1143000" y="373380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err="1">
                  <a:solidFill>
                    <a:schemeClr val="tx1"/>
                  </a:solidFill>
                </a:rPr>
                <a:t>Jenell</a:t>
              </a:r>
              <a:r>
                <a:rPr lang="en-US" sz="1400" dirty="0">
                  <a:solidFill>
                    <a:schemeClr val="tx1"/>
                  </a:solidFill>
                </a:rPr>
                <a:t> Juarez</a:t>
              </a:r>
            </a:p>
            <a:p>
              <a:r>
                <a:rPr lang="en-US" sz="800" i="1" dirty="0">
                  <a:solidFill>
                    <a:schemeClr val="tx1"/>
                  </a:solidFill>
                </a:rPr>
                <a:t>Supervisor, FEP</a:t>
              </a:r>
            </a:p>
            <a:p>
              <a:pPr algn="ctr"/>
              <a:endParaRPr lang="en-US" sz="1400" dirty="0">
                <a:solidFill>
                  <a:schemeClr val="accent2"/>
                </a:solidFill>
              </a:endParaRPr>
            </a:p>
          </p:txBody>
        </p:sp>
      </p:grpSp>
      <p:grpSp>
        <p:nvGrpSpPr>
          <p:cNvPr id="22" name="Group 21"/>
          <p:cNvGrpSpPr/>
          <p:nvPr/>
        </p:nvGrpSpPr>
        <p:grpSpPr>
          <a:xfrm>
            <a:off x="5848350" y="1924050"/>
            <a:ext cx="1981200" cy="533400"/>
            <a:chOff x="5276850" y="3943350"/>
            <a:chExt cx="1981200" cy="533400"/>
          </a:xfrm>
        </p:grpSpPr>
        <p:sp>
          <p:nvSpPr>
            <p:cNvPr id="28" name="Rectangle 27"/>
            <p:cNvSpPr/>
            <p:nvPr/>
          </p:nvSpPr>
          <p:spPr>
            <a:xfrm>
              <a:off x="5276850" y="394335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Keith Inouye</a:t>
              </a:r>
            </a:p>
            <a:p>
              <a:r>
                <a:rPr lang="en-US" sz="800" i="1" dirty="0">
                  <a:solidFill>
                    <a:schemeClr val="tx1"/>
                  </a:solidFill>
                </a:rPr>
                <a:t>Sr. Manager, Technical Ops</a:t>
              </a:r>
            </a:p>
            <a:p>
              <a:pPr algn="ctr"/>
              <a:endParaRPr lang="en-US" sz="1400" dirty="0">
                <a:solidFill>
                  <a:schemeClr val="accent2"/>
                </a:solidFill>
              </a:endParaRPr>
            </a:p>
          </p:txBody>
        </p:sp>
        <p:pic>
          <p:nvPicPr>
            <p:cNvPr id="13316"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01226" y="4025265"/>
              <a:ext cx="361762"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6" name="Group 25"/>
          <p:cNvGrpSpPr/>
          <p:nvPr/>
        </p:nvGrpSpPr>
        <p:grpSpPr>
          <a:xfrm>
            <a:off x="96981" y="3139440"/>
            <a:ext cx="1981200" cy="533400"/>
            <a:chOff x="1143000" y="4419600"/>
            <a:chExt cx="1981200" cy="533400"/>
          </a:xfrm>
        </p:grpSpPr>
        <p:sp>
          <p:nvSpPr>
            <p:cNvPr id="34" name="Rectangle 33"/>
            <p:cNvSpPr/>
            <p:nvPr/>
          </p:nvSpPr>
          <p:spPr>
            <a:xfrm>
              <a:off x="1143000" y="441960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300" dirty="0">
                  <a:solidFill>
                    <a:schemeClr val="tx1"/>
                  </a:solidFill>
                </a:rPr>
                <a:t>Shannon Apolonio</a:t>
              </a:r>
            </a:p>
            <a:p>
              <a:r>
                <a:rPr lang="en-US" sz="800" i="1" dirty="0">
                  <a:solidFill>
                    <a:schemeClr val="tx1"/>
                  </a:solidFill>
                </a:rPr>
                <a:t>FEP Operations Coordinator</a:t>
              </a:r>
            </a:p>
            <a:p>
              <a:pPr algn="ctr"/>
              <a:endParaRPr lang="en-US" sz="1400" dirty="0">
                <a:solidFill>
                  <a:schemeClr val="accent2"/>
                </a:solidFill>
              </a:endParaRPr>
            </a:p>
          </p:txBody>
        </p:sp>
        <p:pic>
          <p:nvPicPr>
            <p:cNvPr id="13317" name="Picture 5"/>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78372" y="4503420"/>
              <a:ext cx="36576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0" name="Group 29"/>
          <p:cNvGrpSpPr/>
          <p:nvPr/>
        </p:nvGrpSpPr>
        <p:grpSpPr>
          <a:xfrm>
            <a:off x="96981" y="3787616"/>
            <a:ext cx="1981200" cy="533400"/>
            <a:chOff x="266642" y="4343400"/>
            <a:chExt cx="1981200" cy="533400"/>
          </a:xfrm>
        </p:grpSpPr>
        <p:sp>
          <p:nvSpPr>
            <p:cNvPr id="38" name="Rectangle 37"/>
            <p:cNvSpPr/>
            <p:nvPr/>
          </p:nvSpPr>
          <p:spPr>
            <a:xfrm>
              <a:off x="266642" y="434340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April </a:t>
              </a:r>
              <a:r>
                <a:rPr lang="en-US" sz="1400" dirty="0" err="1">
                  <a:solidFill>
                    <a:schemeClr val="tx1"/>
                  </a:solidFill>
                </a:rPr>
                <a:t>Piros</a:t>
              </a:r>
              <a:endParaRPr lang="en-US" sz="1400" dirty="0">
                <a:solidFill>
                  <a:schemeClr val="tx1"/>
                </a:solidFill>
              </a:endParaRPr>
            </a:p>
            <a:p>
              <a:r>
                <a:rPr lang="en-US" sz="800" i="1" dirty="0">
                  <a:solidFill>
                    <a:schemeClr val="tx1"/>
                  </a:solidFill>
                </a:rPr>
                <a:t>FEP Benefit Proc/CSR </a:t>
              </a:r>
            </a:p>
            <a:p>
              <a:pPr algn="ctr"/>
              <a:endParaRPr lang="en-US" sz="1400" dirty="0">
                <a:solidFill>
                  <a:schemeClr val="accent2"/>
                </a:solidFill>
              </a:endParaRPr>
            </a:p>
          </p:txBody>
        </p:sp>
        <p:pic>
          <p:nvPicPr>
            <p:cNvPr id="13318" name="Picture 6"/>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02014" y="4427220"/>
              <a:ext cx="36576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1" name="Group 30"/>
          <p:cNvGrpSpPr/>
          <p:nvPr/>
        </p:nvGrpSpPr>
        <p:grpSpPr>
          <a:xfrm>
            <a:off x="96981" y="4435792"/>
            <a:ext cx="1981200" cy="533400"/>
            <a:chOff x="266642" y="4886325"/>
            <a:chExt cx="1981200" cy="533400"/>
          </a:xfrm>
        </p:grpSpPr>
        <p:sp>
          <p:nvSpPr>
            <p:cNvPr id="43" name="Rectangle 42"/>
            <p:cNvSpPr/>
            <p:nvPr/>
          </p:nvSpPr>
          <p:spPr>
            <a:xfrm>
              <a:off x="266642" y="4886325"/>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Des Aponte</a:t>
              </a:r>
            </a:p>
            <a:p>
              <a:r>
                <a:rPr lang="en-US" sz="800" i="1" dirty="0">
                  <a:solidFill>
                    <a:schemeClr val="tx1"/>
                  </a:solidFill>
                </a:rPr>
                <a:t>FEP Benefit Proc/CSR </a:t>
              </a:r>
            </a:p>
            <a:p>
              <a:pPr algn="ctr"/>
              <a:endParaRPr lang="en-US" sz="1400" dirty="0">
                <a:solidFill>
                  <a:schemeClr val="accent2"/>
                </a:solidFill>
              </a:endParaRPr>
            </a:p>
          </p:txBody>
        </p:sp>
        <p:pic>
          <p:nvPicPr>
            <p:cNvPr id="13319" name="Picture 7"/>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802014" y="4970145"/>
              <a:ext cx="365760" cy="365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5" name="Group 34"/>
          <p:cNvGrpSpPr/>
          <p:nvPr/>
        </p:nvGrpSpPr>
        <p:grpSpPr>
          <a:xfrm>
            <a:off x="2351746" y="3139440"/>
            <a:ext cx="1981200" cy="533400"/>
            <a:chOff x="2443999" y="3429000"/>
            <a:chExt cx="1981200" cy="533400"/>
          </a:xfrm>
        </p:grpSpPr>
        <p:sp>
          <p:nvSpPr>
            <p:cNvPr id="48" name="Rectangle 47"/>
            <p:cNvSpPr/>
            <p:nvPr/>
          </p:nvSpPr>
          <p:spPr>
            <a:xfrm>
              <a:off x="2443999" y="342900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Kristin Nomura</a:t>
              </a:r>
            </a:p>
            <a:p>
              <a:r>
                <a:rPr lang="en-US" sz="800" i="1" dirty="0">
                  <a:solidFill>
                    <a:schemeClr val="tx1"/>
                  </a:solidFill>
                </a:rPr>
                <a:t>FEP Benefit Proc/CSR </a:t>
              </a:r>
            </a:p>
            <a:p>
              <a:pPr algn="ctr"/>
              <a:endParaRPr lang="en-US" sz="1400" dirty="0">
                <a:solidFill>
                  <a:schemeClr val="accent2"/>
                </a:solidFill>
              </a:endParaRPr>
            </a:p>
          </p:txBody>
        </p:sp>
        <p:pic>
          <p:nvPicPr>
            <p:cNvPr id="13320" name="Picture 8"/>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979371" y="3512820"/>
              <a:ext cx="365760" cy="3717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46" name="Group 45"/>
          <p:cNvGrpSpPr/>
          <p:nvPr/>
        </p:nvGrpSpPr>
        <p:grpSpPr>
          <a:xfrm>
            <a:off x="2351746" y="3787616"/>
            <a:ext cx="1981200" cy="533400"/>
            <a:chOff x="2316596" y="3779996"/>
            <a:chExt cx="1981200" cy="533400"/>
          </a:xfrm>
        </p:grpSpPr>
        <p:sp>
          <p:nvSpPr>
            <p:cNvPr id="53" name="Rectangle 52"/>
            <p:cNvSpPr/>
            <p:nvPr/>
          </p:nvSpPr>
          <p:spPr>
            <a:xfrm>
              <a:off x="2316596" y="3779996"/>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Pam Kay</a:t>
              </a:r>
            </a:p>
            <a:p>
              <a:r>
                <a:rPr lang="en-US" sz="800" i="1" dirty="0">
                  <a:solidFill>
                    <a:schemeClr val="tx1"/>
                  </a:solidFill>
                </a:rPr>
                <a:t>FEP Benefit Proc/CSR </a:t>
              </a:r>
            </a:p>
            <a:p>
              <a:pPr algn="ctr"/>
              <a:endParaRPr lang="en-US" sz="1400" dirty="0">
                <a:solidFill>
                  <a:schemeClr val="accent2"/>
                </a:solidFill>
              </a:endParaRPr>
            </a:p>
          </p:txBody>
        </p:sp>
        <p:pic>
          <p:nvPicPr>
            <p:cNvPr id="13321" name="Picture 9"/>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45232" y="3850168"/>
              <a:ext cx="361786"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58" name="Rectangle 57"/>
          <p:cNvSpPr/>
          <p:nvPr/>
        </p:nvSpPr>
        <p:spPr>
          <a:xfrm>
            <a:off x="96981" y="5083968"/>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Shannon Onaga</a:t>
            </a:r>
          </a:p>
          <a:p>
            <a:r>
              <a:rPr lang="en-US" sz="800" i="1" dirty="0">
                <a:solidFill>
                  <a:schemeClr val="tx1"/>
                </a:solidFill>
              </a:rPr>
              <a:t>FEP Benefit Proc/CSR</a:t>
            </a:r>
          </a:p>
          <a:p>
            <a:pPr algn="ctr"/>
            <a:endParaRPr lang="en-US" sz="1400" dirty="0">
              <a:solidFill>
                <a:schemeClr val="accent2"/>
              </a:solidFill>
            </a:endParaRPr>
          </a:p>
        </p:txBody>
      </p:sp>
      <p:sp>
        <p:nvSpPr>
          <p:cNvPr id="63" name="Rectangle 62"/>
          <p:cNvSpPr/>
          <p:nvPr/>
        </p:nvSpPr>
        <p:spPr>
          <a:xfrm>
            <a:off x="2351746" y="4435792"/>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200" dirty="0">
                <a:solidFill>
                  <a:schemeClr val="tx1"/>
                </a:solidFill>
              </a:rPr>
              <a:t>Junese Yurko</a:t>
            </a:r>
          </a:p>
          <a:p>
            <a:r>
              <a:rPr lang="en-US" sz="800" i="1" dirty="0">
                <a:solidFill>
                  <a:schemeClr val="tx1"/>
                </a:solidFill>
              </a:rPr>
              <a:t>FEP Benefit Proc/CSR </a:t>
            </a:r>
          </a:p>
          <a:p>
            <a:pPr algn="ctr"/>
            <a:endParaRPr lang="en-US" sz="1400" dirty="0">
              <a:solidFill>
                <a:schemeClr val="accent2"/>
              </a:solidFill>
            </a:endParaRPr>
          </a:p>
        </p:txBody>
      </p:sp>
      <p:sp>
        <p:nvSpPr>
          <p:cNvPr id="66" name="Rectangle 65"/>
          <p:cNvSpPr/>
          <p:nvPr/>
        </p:nvSpPr>
        <p:spPr>
          <a:xfrm>
            <a:off x="2351746" y="5083968"/>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a:solidFill>
                <a:schemeClr val="tx1"/>
              </a:solidFill>
            </a:endParaRPr>
          </a:p>
          <a:p>
            <a:r>
              <a:rPr lang="en-US" sz="1200" dirty="0">
                <a:solidFill>
                  <a:schemeClr val="tx1"/>
                </a:solidFill>
              </a:rPr>
              <a:t>Ky’Marrell Johnson</a:t>
            </a:r>
          </a:p>
          <a:p>
            <a:r>
              <a:rPr lang="en-US" sz="800" i="1" dirty="0">
                <a:solidFill>
                  <a:schemeClr val="tx1"/>
                </a:solidFill>
              </a:rPr>
              <a:t>FEP Benefit Proc/CSR</a:t>
            </a:r>
          </a:p>
          <a:p>
            <a:pPr algn="ctr"/>
            <a:endParaRPr lang="en-US" sz="1400" dirty="0">
              <a:solidFill>
                <a:schemeClr val="accent2"/>
              </a:solidFill>
            </a:endParaRPr>
          </a:p>
        </p:txBody>
      </p:sp>
      <p:grpSp>
        <p:nvGrpSpPr>
          <p:cNvPr id="45" name="Group 44"/>
          <p:cNvGrpSpPr/>
          <p:nvPr/>
        </p:nvGrpSpPr>
        <p:grpSpPr>
          <a:xfrm>
            <a:off x="6978059" y="2566035"/>
            <a:ext cx="1981200" cy="533400"/>
            <a:chOff x="6858000" y="3204210"/>
            <a:chExt cx="1981200" cy="533400"/>
          </a:xfrm>
        </p:grpSpPr>
        <p:sp>
          <p:nvSpPr>
            <p:cNvPr id="75" name="Rectangle 74"/>
            <p:cNvSpPr/>
            <p:nvPr/>
          </p:nvSpPr>
          <p:spPr>
            <a:xfrm>
              <a:off x="6858000" y="320421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r>
                <a:rPr lang="en-US" sz="1400" dirty="0">
                  <a:solidFill>
                    <a:schemeClr val="tx1"/>
                  </a:solidFill>
                </a:rPr>
                <a:t>Violet VanAkker</a:t>
              </a:r>
            </a:p>
            <a:p>
              <a:r>
                <a:rPr lang="en-US" sz="800" i="1" dirty="0">
                  <a:solidFill>
                    <a:schemeClr val="tx1"/>
                  </a:solidFill>
                </a:rPr>
                <a:t>Sr. Business Specialist</a:t>
              </a:r>
            </a:p>
            <a:p>
              <a:pPr algn="ctr"/>
              <a:endParaRPr lang="en-US" sz="1400" dirty="0">
                <a:solidFill>
                  <a:schemeClr val="accent2"/>
                </a:solidFill>
              </a:endParaRPr>
            </a:p>
          </p:txBody>
        </p:sp>
        <p:pic>
          <p:nvPicPr>
            <p:cNvPr id="13323" name="Picture 1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62950" y="3297555"/>
              <a:ext cx="367792" cy="365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1" name="Rectangle 80"/>
          <p:cNvSpPr/>
          <p:nvPr/>
        </p:nvSpPr>
        <p:spPr>
          <a:xfrm>
            <a:off x="6977777" y="3206278"/>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a:solidFill>
                <a:schemeClr val="tx1"/>
              </a:solidFill>
            </a:endParaRPr>
          </a:p>
          <a:p>
            <a:r>
              <a:rPr lang="en-US" sz="1400" dirty="0">
                <a:solidFill>
                  <a:schemeClr val="tx1"/>
                </a:solidFill>
              </a:rPr>
              <a:t>Eric Carpentier</a:t>
            </a:r>
            <a:endParaRPr lang="en-US" sz="1200" dirty="0">
              <a:solidFill>
                <a:schemeClr val="tx1"/>
              </a:solidFill>
            </a:endParaRPr>
          </a:p>
          <a:p>
            <a:r>
              <a:rPr lang="en-US" sz="800" i="1" dirty="0">
                <a:solidFill>
                  <a:schemeClr val="tx1"/>
                </a:solidFill>
              </a:rPr>
              <a:t>Sr. Business Analyst</a:t>
            </a:r>
          </a:p>
          <a:p>
            <a:pPr algn="ctr"/>
            <a:endParaRPr lang="en-US" sz="1400" dirty="0">
              <a:solidFill>
                <a:schemeClr val="accent2"/>
              </a:solidFill>
            </a:endParaRPr>
          </a:p>
        </p:txBody>
      </p:sp>
      <p:cxnSp>
        <p:nvCxnSpPr>
          <p:cNvPr id="91" name="Straight Connector 90"/>
          <p:cNvCxnSpPr/>
          <p:nvPr/>
        </p:nvCxnSpPr>
        <p:spPr>
          <a:xfrm>
            <a:off x="4316962" y="1752600"/>
            <a:ext cx="0" cy="9144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4330809" y="2411730"/>
            <a:ext cx="0" cy="9144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6836348" y="2487930"/>
            <a:ext cx="5203" cy="101774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5393335" y="2194560"/>
            <a:ext cx="455015" cy="190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2969954" y="2722245"/>
            <a:ext cx="44218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2211960" y="3036570"/>
            <a:ext cx="2162" cy="233243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48" idx="1"/>
            <a:endCxn id="34" idx="3"/>
          </p:cNvCxnSpPr>
          <p:nvPr/>
        </p:nvCxnSpPr>
        <p:spPr>
          <a:xfrm flipH="1">
            <a:off x="2078181" y="3406140"/>
            <a:ext cx="27356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6841551" y="2769870"/>
            <a:ext cx="162806"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6814971" y="3472978"/>
            <a:ext cx="162806"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2093798" y="4054316"/>
            <a:ext cx="27356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a:off x="2075178" y="4685822"/>
            <a:ext cx="27356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2109415" y="5369003"/>
            <a:ext cx="27356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3331" name="Group 13330"/>
          <p:cNvGrpSpPr/>
          <p:nvPr/>
        </p:nvGrpSpPr>
        <p:grpSpPr>
          <a:xfrm>
            <a:off x="988754" y="1802130"/>
            <a:ext cx="1981200" cy="533400"/>
            <a:chOff x="-440025" y="5454891"/>
            <a:chExt cx="1981200" cy="533400"/>
          </a:xfrm>
        </p:grpSpPr>
        <p:sp>
          <p:nvSpPr>
            <p:cNvPr id="132" name="Rectangle 131"/>
            <p:cNvSpPr/>
            <p:nvPr/>
          </p:nvSpPr>
          <p:spPr>
            <a:xfrm>
              <a:off x="-440025" y="5454891"/>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a:solidFill>
                  <a:schemeClr val="tx1"/>
                </a:solidFill>
              </a:endParaRPr>
            </a:p>
            <a:p>
              <a:r>
                <a:rPr lang="en-US" sz="1400" dirty="0">
                  <a:solidFill>
                    <a:schemeClr val="tx1"/>
                  </a:solidFill>
                </a:rPr>
                <a:t>Dial America</a:t>
              </a:r>
              <a:endParaRPr lang="en-US" sz="1200" dirty="0">
                <a:solidFill>
                  <a:schemeClr val="tx1"/>
                </a:solidFill>
              </a:endParaRPr>
            </a:p>
            <a:p>
              <a:r>
                <a:rPr lang="en-US" sz="800" i="1" dirty="0">
                  <a:solidFill>
                    <a:schemeClr val="tx1"/>
                  </a:solidFill>
                </a:rPr>
                <a:t>Call Center Services</a:t>
              </a:r>
            </a:p>
            <a:p>
              <a:pPr algn="ctr"/>
              <a:endParaRPr lang="en-US" sz="1400" dirty="0">
                <a:solidFill>
                  <a:schemeClr val="accent2"/>
                </a:solidFill>
              </a:endParaRPr>
            </a:p>
          </p:txBody>
        </p:sp>
        <p:pic>
          <p:nvPicPr>
            <p:cNvPr id="13330"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39173" y="5492991"/>
              <a:ext cx="32197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336" name="TextBox 13335"/>
          <p:cNvSpPr txBox="1"/>
          <p:nvPr/>
        </p:nvSpPr>
        <p:spPr>
          <a:xfrm>
            <a:off x="6166999" y="4439899"/>
            <a:ext cx="1160895" cy="923330"/>
          </a:xfrm>
          <a:prstGeom prst="rect">
            <a:avLst/>
          </a:prstGeom>
          <a:noFill/>
          <a:ln>
            <a:solidFill>
              <a:schemeClr val="accent2"/>
            </a:solidFill>
          </a:ln>
        </p:spPr>
        <p:txBody>
          <a:bodyPr wrap="none" rtlCol="0">
            <a:spAutoFit/>
          </a:bodyPr>
          <a:lstStyle/>
          <a:p>
            <a:r>
              <a:rPr lang="en-US" sz="1200" b="1" u="sng" dirty="0">
                <a:solidFill>
                  <a:schemeClr val="accent2"/>
                </a:solidFill>
              </a:rPr>
              <a:t>By the Month</a:t>
            </a:r>
          </a:p>
          <a:p>
            <a:r>
              <a:rPr lang="en-US" sz="1050" dirty="0">
                <a:solidFill>
                  <a:schemeClr val="accent2"/>
                </a:solidFill>
              </a:rPr>
              <a:t>8,500 claims</a:t>
            </a:r>
          </a:p>
          <a:p>
            <a:r>
              <a:rPr lang="en-US" sz="1050" dirty="0">
                <a:solidFill>
                  <a:schemeClr val="accent2"/>
                </a:solidFill>
              </a:rPr>
              <a:t>$1.5m value</a:t>
            </a:r>
          </a:p>
          <a:p>
            <a:r>
              <a:rPr lang="en-US" sz="1050" dirty="0">
                <a:solidFill>
                  <a:schemeClr val="accent2"/>
                </a:solidFill>
              </a:rPr>
              <a:t>700 calls</a:t>
            </a:r>
          </a:p>
          <a:p>
            <a:r>
              <a:rPr lang="en-US" sz="1050" dirty="0">
                <a:solidFill>
                  <a:schemeClr val="accent2"/>
                </a:solidFill>
              </a:rPr>
              <a:t>1,300 inquiries</a:t>
            </a:r>
          </a:p>
        </p:txBody>
      </p:sp>
      <p:pic>
        <p:nvPicPr>
          <p:cNvPr id="1026" name="Picture 2"/>
          <p:cNvPicPr preferRelativeResize="0">
            <a:picLocks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632353" y="5167788"/>
            <a:ext cx="365760" cy="365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895458" y="4526279"/>
            <a:ext cx="36576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876408" y="5167788"/>
            <a:ext cx="36576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485041" y="3277239"/>
            <a:ext cx="36576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4528744" y="3142454"/>
            <a:ext cx="1981200" cy="533400"/>
            <a:chOff x="4528744" y="4451030"/>
            <a:chExt cx="1981200" cy="533400"/>
          </a:xfrm>
        </p:grpSpPr>
        <p:sp>
          <p:nvSpPr>
            <p:cNvPr id="102" name="Rectangle 101"/>
            <p:cNvSpPr/>
            <p:nvPr/>
          </p:nvSpPr>
          <p:spPr>
            <a:xfrm>
              <a:off x="4528744" y="4451030"/>
              <a:ext cx="1981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a:solidFill>
                  <a:schemeClr val="tx1"/>
                </a:solidFill>
              </a:endParaRPr>
            </a:p>
            <a:p>
              <a:r>
                <a:rPr lang="en-US" sz="1400" dirty="0">
                  <a:solidFill>
                    <a:schemeClr val="tx1"/>
                  </a:solidFill>
                </a:rPr>
                <a:t>Taryn Lau</a:t>
              </a:r>
              <a:endParaRPr lang="en-US" sz="1200" dirty="0">
                <a:solidFill>
                  <a:schemeClr val="tx1"/>
                </a:solidFill>
              </a:endParaRPr>
            </a:p>
            <a:p>
              <a:r>
                <a:rPr lang="en-US" sz="700" i="1" dirty="0">
                  <a:solidFill>
                    <a:schemeClr val="tx1"/>
                  </a:solidFill>
                </a:rPr>
                <a:t>FEP Program  Analyst</a:t>
              </a:r>
            </a:p>
            <a:p>
              <a:pPr algn="ctr"/>
              <a:endParaRPr lang="en-US" sz="1400" dirty="0">
                <a:solidFill>
                  <a:schemeClr val="accent2"/>
                </a:solidFill>
              </a:endParaRPr>
            </a:p>
          </p:txBody>
        </p:sp>
        <p:pic>
          <p:nvPicPr>
            <p:cNvPr id="2053" name="Picture 5"/>
            <p:cNvPicPr>
              <a:picLocks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6019800" y="4519612"/>
              <a:ext cx="365760" cy="365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86" name="Straight Connector 85"/>
          <p:cNvCxnSpPr/>
          <p:nvPr/>
        </p:nvCxnSpPr>
        <p:spPr>
          <a:xfrm>
            <a:off x="5029200" y="3051014"/>
            <a:ext cx="0" cy="9144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2969954" y="2076450"/>
            <a:ext cx="22109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3191044" y="2076450"/>
            <a:ext cx="0" cy="64579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606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17</a:t>
            </a:fld>
            <a:endParaRPr lang="en-US"/>
          </a:p>
        </p:txBody>
      </p:sp>
      <p:sp>
        <p:nvSpPr>
          <p:cNvPr id="7" name="Content Placeholder 2"/>
          <p:cNvSpPr>
            <a:spLocks noGrp="1"/>
          </p:cNvSpPr>
          <p:nvPr>
            <p:ph idx="1"/>
          </p:nvPr>
        </p:nvSpPr>
        <p:spPr/>
        <p:txBody>
          <a:bodyPr/>
          <a:lstStyle/>
          <a:p>
            <a:r>
              <a:rPr lang="en-US" sz="3600" dirty="0">
                <a:solidFill>
                  <a:schemeClr val="bg1">
                    <a:lumMod val="65000"/>
                  </a:schemeClr>
                </a:solidFill>
              </a:rPr>
              <a:t>FEP Overview</a:t>
            </a:r>
          </a:p>
          <a:p>
            <a:endParaRPr lang="en-US" sz="1000" dirty="0"/>
          </a:p>
          <a:p>
            <a:r>
              <a:rPr lang="en-US" sz="3600" dirty="0">
                <a:solidFill>
                  <a:schemeClr val="bg1">
                    <a:lumMod val="65000"/>
                  </a:schemeClr>
                </a:solidFill>
              </a:rPr>
              <a:t>FEP Governance</a:t>
            </a:r>
          </a:p>
          <a:p>
            <a:pPr marL="0" indent="0">
              <a:buNone/>
            </a:pPr>
            <a:endParaRPr lang="en-US" sz="1000" dirty="0"/>
          </a:p>
          <a:p>
            <a:r>
              <a:rPr lang="en-US" sz="4000" b="1" dirty="0"/>
              <a:t>Member Profile</a:t>
            </a:r>
          </a:p>
          <a:p>
            <a:pPr marL="0" indent="0">
              <a:buNone/>
            </a:pPr>
            <a:endParaRPr lang="en-US" sz="1000" dirty="0"/>
          </a:p>
          <a:p>
            <a:r>
              <a:rPr lang="en-US" sz="3600" dirty="0">
                <a:solidFill>
                  <a:schemeClr val="bg1">
                    <a:lumMod val="65000"/>
                  </a:schemeClr>
                </a:solidFill>
              </a:rPr>
              <a:t>Appendix</a:t>
            </a:r>
          </a:p>
        </p:txBody>
      </p:sp>
      <p:pic>
        <p:nvPicPr>
          <p:cNvPr id="8" name="Picture 2" descr="http://www.bluecrossma.com/federal-employee-program/images/fep/bcbs-fep-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81000"/>
            <a:ext cx="5286972" cy="1188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5169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Member Profile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18</a:t>
            </a:fld>
            <a:endParaRPr lang="en-US"/>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34" y="1447800"/>
            <a:ext cx="9172534" cy="4754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3161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19</a:t>
            </a:fld>
            <a:endParaRPr lang="en-US"/>
          </a:p>
        </p:txBody>
      </p:sp>
      <p:sp>
        <p:nvSpPr>
          <p:cNvPr id="7" name="Title 1"/>
          <p:cNvSpPr>
            <a:spLocks noGrp="1"/>
          </p:cNvSpPr>
          <p:nvPr>
            <p:ph type="title"/>
          </p:nvPr>
        </p:nvSpPr>
        <p:spPr>
          <a:xfrm>
            <a:off x="457200" y="274638"/>
            <a:ext cx="8229600" cy="1143000"/>
          </a:xfrm>
        </p:spPr>
        <p:txBody>
          <a:bodyPr/>
          <a:lstStyle/>
          <a:p>
            <a:r>
              <a:rPr lang="en-US" dirty="0"/>
              <a:t>FEP Member Profile</a:t>
            </a:r>
          </a:p>
        </p:txBody>
      </p:sp>
      <p:grpSp>
        <p:nvGrpSpPr>
          <p:cNvPr id="13" name="Group 12"/>
          <p:cNvGrpSpPr/>
          <p:nvPr/>
        </p:nvGrpSpPr>
        <p:grpSpPr>
          <a:xfrm>
            <a:off x="496822" y="1295400"/>
            <a:ext cx="7458072" cy="369332"/>
            <a:chOff x="609600" y="1552694"/>
            <a:chExt cx="7458072" cy="369332"/>
          </a:xfrm>
        </p:grpSpPr>
        <p:pic>
          <p:nvPicPr>
            <p:cNvPr id="2051"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56266"/>
              <a:ext cx="7458072" cy="3657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647700" y="1552694"/>
              <a:ext cx="4194418" cy="369332"/>
            </a:xfrm>
            <a:prstGeom prst="rect">
              <a:avLst/>
            </a:prstGeom>
            <a:noFill/>
          </p:spPr>
          <p:txBody>
            <a:bodyPr wrap="none" rtlCol="0">
              <a:spAutoFit/>
            </a:bodyPr>
            <a:lstStyle/>
            <a:p>
              <a:r>
                <a:rPr lang="en-US" b="1" dirty="0">
                  <a:solidFill>
                    <a:schemeClr val="bg1"/>
                  </a:solidFill>
                </a:rPr>
                <a:t>Overall ratings of FEP remain strong</a:t>
              </a:r>
            </a:p>
          </p:txBody>
        </p:sp>
      </p:grpSp>
      <p:grpSp>
        <p:nvGrpSpPr>
          <p:cNvPr id="19" name="Group 18"/>
          <p:cNvGrpSpPr/>
          <p:nvPr/>
        </p:nvGrpSpPr>
        <p:grpSpPr>
          <a:xfrm>
            <a:off x="496822" y="4186178"/>
            <a:ext cx="7458072" cy="383143"/>
            <a:chOff x="496822" y="4026456"/>
            <a:chExt cx="7458072" cy="383143"/>
          </a:xfrm>
        </p:grpSpPr>
        <p:pic>
          <p:nvPicPr>
            <p:cNvPr id="11"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822" y="4043839"/>
              <a:ext cx="7458072" cy="3657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14" name="TextBox 13"/>
            <p:cNvSpPr txBox="1"/>
            <p:nvPr/>
          </p:nvSpPr>
          <p:spPr>
            <a:xfrm>
              <a:off x="515872" y="4026456"/>
              <a:ext cx="6592510" cy="369332"/>
            </a:xfrm>
            <a:prstGeom prst="rect">
              <a:avLst/>
            </a:prstGeom>
            <a:noFill/>
          </p:spPr>
          <p:txBody>
            <a:bodyPr wrap="none" rtlCol="0">
              <a:spAutoFit/>
            </a:bodyPr>
            <a:lstStyle/>
            <a:p>
              <a:r>
                <a:rPr lang="en-US" b="1" dirty="0">
                  <a:solidFill>
                    <a:schemeClr val="bg1"/>
                  </a:solidFill>
                </a:rPr>
                <a:t>FEP promotes and supports the use of preventive benefits</a:t>
              </a:r>
            </a:p>
          </p:txBody>
        </p:sp>
      </p:gr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75" y="2209800"/>
            <a:ext cx="940525" cy="1097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1143000" y="1801742"/>
            <a:ext cx="7904228" cy="2246769"/>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Members’ likelihood to renew and perception that FEP is ‘a name you can trust remain particularly high.</a:t>
            </a:r>
          </a:p>
          <a:p>
            <a:endParaRPr lang="en-US" sz="1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Despite discussion around cost (higher premiums, out-of-pocket costs, etc.), members still believe they are getting value from their FEP.</a:t>
            </a:r>
          </a:p>
          <a:p>
            <a:endParaRPr lang="en-US" sz="1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Members feel that FEP is a trusted partner and that it means security for their family.</a:t>
            </a:r>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627" y="4960203"/>
            <a:ext cx="1074420" cy="1005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a:off x="1152525" y="4796492"/>
            <a:ext cx="7673561" cy="116955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However, limited awareness and usage of consumer health tools</a:t>
            </a:r>
          </a:p>
          <a:p>
            <a:endParaRPr lang="en-US" sz="1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Digital Experience campaign to promote health &amp; wellness tools and information on fepblue.org</a:t>
            </a:r>
          </a:p>
        </p:txBody>
      </p:sp>
    </p:spTree>
    <p:extLst>
      <p:ext uri="{BB962C8B-B14F-4D97-AF65-F5344CB8AC3E}">
        <p14:creationId xmlns:p14="http://schemas.microsoft.com/office/powerpoint/2010/main" val="1006830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r>
              <a:rPr lang="en-US" sz="3600" dirty="0"/>
              <a:t>FEP Landscape</a:t>
            </a:r>
          </a:p>
          <a:p>
            <a:endParaRPr lang="en-US" sz="1000" dirty="0"/>
          </a:p>
          <a:p>
            <a:r>
              <a:rPr lang="en-US" sz="3600" dirty="0"/>
              <a:t>FEP Governance</a:t>
            </a:r>
          </a:p>
          <a:p>
            <a:pPr marL="0" indent="0">
              <a:buNone/>
            </a:pPr>
            <a:endParaRPr lang="en-US" sz="1000" dirty="0"/>
          </a:p>
          <a:p>
            <a:r>
              <a:rPr lang="en-US" sz="3600" dirty="0"/>
              <a:t>Member Profile</a:t>
            </a:r>
          </a:p>
          <a:p>
            <a:endParaRPr lang="en-US" sz="1000" dirty="0"/>
          </a:p>
          <a:p>
            <a:r>
              <a:rPr lang="en-US" sz="3600" dirty="0"/>
              <a:t>Appendix</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a:t>
            </a:fld>
            <a:endParaRPr lang="en-US"/>
          </a:p>
        </p:txBody>
      </p:sp>
      <p:sp>
        <p:nvSpPr>
          <p:cNvPr id="6" name="Title 9"/>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4104450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20</a:t>
            </a:fld>
            <a:endParaRPr lang="en-US"/>
          </a:p>
        </p:txBody>
      </p:sp>
      <p:sp>
        <p:nvSpPr>
          <p:cNvPr id="6" name="Title 1"/>
          <p:cNvSpPr>
            <a:spLocks noGrp="1"/>
          </p:cNvSpPr>
          <p:nvPr>
            <p:ph type="title"/>
          </p:nvPr>
        </p:nvSpPr>
        <p:spPr/>
        <p:txBody>
          <a:bodyPr/>
          <a:lstStyle/>
          <a:p>
            <a:r>
              <a:rPr lang="en-US" dirty="0"/>
              <a:t>FEP Member Profile</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28724"/>
            <a:ext cx="8834036"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0435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Member Profile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21</a:t>
            </a:fld>
            <a:endParaRPr lang="en-US"/>
          </a:p>
        </p:txBody>
      </p:sp>
      <p:grpSp>
        <p:nvGrpSpPr>
          <p:cNvPr id="7" name="Group 6"/>
          <p:cNvGrpSpPr/>
          <p:nvPr/>
        </p:nvGrpSpPr>
        <p:grpSpPr>
          <a:xfrm>
            <a:off x="200025" y="2895600"/>
            <a:ext cx="8760256" cy="3108960"/>
            <a:chOff x="200025" y="3048000"/>
            <a:chExt cx="8760256" cy="310896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 y="3048000"/>
              <a:ext cx="8760256" cy="31089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6" name="Rectangle 5"/>
            <p:cNvSpPr/>
            <p:nvPr/>
          </p:nvSpPr>
          <p:spPr>
            <a:xfrm>
              <a:off x="1485900" y="3124200"/>
              <a:ext cx="73914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200025" y="1219200"/>
            <a:ext cx="8610600" cy="1477328"/>
          </a:xfrm>
          <a:prstGeom prst="rect">
            <a:avLst/>
          </a:prstGeom>
          <a:noFill/>
        </p:spPr>
        <p:txBody>
          <a:bodyPr wrap="square" rtlCol="0">
            <a:spAutoFit/>
          </a:bodyPr>
          <a:lstStyle/>
          <a:p>
            <a:r>
              <a:rPr lang="en-US" dirty="0">
                <a:solidFill>
                  <a:schemeClr val="accent2"/>
                </a:solidFill>
              </a:rPr>
              <a:t>The </a:t>
            </a:r>
            <a:r>
              <a:rPr lang="en-US" b="1" dirty="0">
                <a:solidFill>
                  <a:schemeClr val="accent2"/>
                </a:solidFill>
              </a:rPr>
              <a:t>Member Experience Index (MEI) </a:t>
            </a:r>
            <a:r>
              <a:rPr lang="en-US" dirty="0">
                <a:solidFill>
                  <a:schemeClr val="accent2"/>
                </a:solidFill>
              </a:rPr>
              <a:t>Score is a composite that reflects the relative importance of the five attributes below on member’s perceptions of FEP as a health plan that assists in their health and wellness (as opposed to simply processing and paying claims), as well as members’ current experience ratings for these aspects of the relationship.</a:t>
            </a:r>
          </a:p>
        </p:txBody>
      </p:sp>
      <p:sp>
        <p:nvSpPr>
          <p:cNvPr id="8" name="TextBox 7"/>
          <p:cNvSpPr txBox="1"/>
          <p:nvPr/>
        </p:nvSpPr>
        <p:spPr>
          <a:xfrm>
            <a:off x="7254086" y="6096000"/>
            <a:ext cx="1734770" cy="215444"/>
          </a:xfrm>
          <a:prstGeom prst="rect">
            <a:avLst/>
          </a:prstGeom>
          <a:noFill/>
        </p:spPr>
        <p:txBody>
          <a:bodyPr wrap="none" rtlCol="0">
            <a:spAutoFit/>
          </a:bodyPr>
          <a:lstStyle/>
          <a:p>
            <a:r>
              <a:rPr lang="en-US" sz="800" dirty="0"/>
              <a:t>*See appendix for MEI calculation</a:t>
            </a:r>
          </a:p>
        </p:txBody>
      </p:sp>
    </p:spTree>
    <p:extLst>
      <p:ext uri="{BB962C8B-B14F-4D97-AF65-F5344CB8AC3E}">
        <p14:creationId xmlns:p14="http://schemas.microsoft.com/office/powerpoint/2010/main" val="629214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Member Profile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22</a:t>
            </a:fld>
            <a:endParaRPr lang="en-US"/>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2209800"/>
            <a:ext cx="8719181" cy="31089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10" name="TextBox 9"/>
          <p:cNvSpPr txBox="1"/>
          <p:nvPr/>
        </p:nvSpPr>
        <p:spPr>
          <a:xfrm>
            <a:off x="200025" y="1219200"/>
            <a:ext cx="8610600" cy="646331"/>
          </a:xfrm>
          <a:prstGeom prst="rect">
            <a:avLst/>
          </a:prstGeom>
          <a:noFill/>
        </p:spPr>
        <p:txBody>
          <a:bodyPr wrap="square" rtlCol="0">
            <a:spAutoFit/>
          </a:bodyPr>
          <a:lstStyle/>
          <a:p>
            <a:r>
              <a:rPr lang="en-US" dirty="0">
                <a:solidFill>
                  <a:schemeClr val="accent2"/>
                </a:solidFill>
              </a:rPr>
              <a:t>Standard Option members continue to be </a:t>
            </a:r>
            <a:r>
              <a:rPr lang="en-US" b="1" dirty="0">
                <a:solidFill>
                  <a:schemeClr val="accent2"/>
                </a:solidFill>
              </a:rPr>
              <a:t>more satisfied </a:t>
            </a:r>
            <a:r>
              <a:rPr lang="en-US" dirty="0">
                <a:solidFill>
                  <a:schemeClr val="accent2"/>
                </a:solidFill>
              </a:rPr>
              <a:t>with their health plan than their peers in the Basic Option.</a:t>
            </a:r>
          </a:p>
        </p:txBody>
      </p:sp>
    </p:spTree>
    <p:extLst>
      <p:ext uri="{BB962C8B-B14F-4D97-AF65-F5344CB8AC3E}">
        <p14:creationId xmlns:p14="http://schemas.microsoft.com/office/powerpoint/2010/main" val="4174120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23</a:t>
            </a:fld>
            <a:endParaRPr lang="en-US"/>
          </a:p>
        </p:txBody>
      </p:sp>
      <p:sp>
        <p:nvSpPr>
          <p:cNvPr id="6" name="Title 5"/>
          <p:cNvSpPr>
            <a:spLocks noGrp="1"/>
          </p:cNvSpPr>
          <p:nvPr>
            <p:ph type="title"/>
          </p:nvPr>
        </p:nvSpPr>
        <p:spPr/>
        <p:txBody>
          <a:bodyPr/>
          <a:lstStyle/>
          <a:p>
            <a:r>
              <a:rPr lang="en-US" dirty="0"/>
              <a:t>FEP Member Profile</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 y="2009775"/>
            <a:ext cx="8923904"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00025" y="1219200"/>
            <a:ext cx="8610600" cy="646331"/>
          </a:xfrm>
          <a:prstGeom prst="rect">
            <a:avLst/>
          </a:prstGeom>
          <a:noFill/>
        </p:spPr>
        <p:txBody>
          <a:bodyPr wrap="square" rtlCol="0">
            <a:spAutoFit/>
          </a:bodyPr>
          <a:lstStyle/>
          <a:p>
            <a:r>
              <a:rPr lang="en-US" dirty="0">
                <a:solidFill>
                  <a:schemeClr val="accent2"/>
                </a:solidFill>
              </a:rPr>
              <a:t>The </a:t>
            </a:r>
            <a:r>
              <a:rPr lang="en-US" b="1" dirty="0">
                <a:solidFill>
                  <a:schemeClr val="accent2"/>
                </a:solidFill>
              </a:rPr>
              <a:t>perceived value </a:t>
            </a:r>
            <a:r>
              <a:rPr lang="en-US" dirty="0">
                <a:solidFill>
                  <a:schemeClr val="accent2"/>
                </a:solidFill>
              </a:rPr>
              <a:t>and other benefits evaluations increase this year despite premium increases.</a:t>
            </a:r>
          </a:p>
        </p:txBody>
      </p:sp>
    </p:spTree>
    <p:extLst>
      <p:ext uri="{BB962C8B-B14F-4D97-AF65-F5344CB8AC3E}">
        <p14:creationId xmlns:p14="http://schemas.microsoft.com/office/powerpoint/2010/main" val="2073117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Member Profile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24</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52" y="1884581"/>
            <a:ext cx="9054353" cy="41148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00025" y="1219200"/>
            <a:ext cx="8610600" cy="646331"/>
          </a:xfrm>
          <a:prstGeom prst="rect">
            <a:avLst/>
          </a:prstGeom>
          <a:noFill/>
        </p:spPr>
        <p:txBody>
          <a:bodyPr wrap="square" rtlCol="0">
            <a:spAutoFit/>
          </a:bodyPr>
          <a:lstStyle/>
          <a:p>
            <a:r>
              <a:rPr lang="en-US" b="1" dirty="0">
                <a:solidFill>
                  <a:schemeClr val="accent2"/>
                </a:solidFill>
              </a:rPr>
              <a:t>High premiums </a:t>
            </a:r>
            <a:r>
              <a:rPr lang="en-US" dirty="0">
                <a:solidFill>
                  <a:schemeClr val="accent2"/>
                </a:solidFill>
              </a:rPr>
              <a:t>are the most common reason members are </a:t>
            </a:r>
            <a:r>
              <a:rPr lang="en-US" i="1" dirty="0">
                <a:solidFill>
                  <a:schemeClr val="accent2"/>
                </a:solidFill>
              </a:rPr>
              <a:t>less likely to recommend</a:t>
            </a:r>
            <a:r>
              <a:rPr lang="en-US" dirty="0">
                <a:solidFill>
                  <a:schemeClr val="accent2"/>
                </a:solidFill>
              </a:rPr>
              <a:t> FEP </a:t>
            </a:r>
          </a:p>
        </p:txBody>
      </p:sp>
    </p:spTree>
    <p:extLst>
      <p:ext uri="{BB962C8B-B14F-4D97-AF65-F5344CB8AC3E}">
        <p14:creationId xmlns:p14="http://schemas.microsoft.com/office/powerpoint/2010/main" val="2671076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Member Profile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25</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 y="1981200"/>
            <a:ext cx="8841686" cy="4206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00025" y="1219200"/>
            <a:ext cx="8610600" cy="646331"/>
          </a:xfrm>
          <a:prstGeom prst="rect">
            <a:avLst/>
          </a:prstGeom>
          <a:noFill/>
        </p:spPr>
        <p:txBody>
          <a:bodyPr wrap="square" rtlCol="0">
            <a:spAutoFit/>
          </a:bodyPr>
          <a:lstStyle/>
          <a:p>
            <a:r>
              <a:rPr lang="en-US" b="1" dirty="0">
                <a:solidFill>
                  <a:schemeClr val="accent2"/>
                </a:solidFill>
              </a:rPr>
              <a:t>High premiums </a:t>
            </a:r>
            <a:r>
              <a:rPr lang="en-US" dirty="0">
                <a:solidFill>
                  <a:schemeClr val="accent2"/>
                </a:solidFill>
              </a:rPr>
              <a:t>are also the top reason members are </a:t>
            </a:r>
            <a:r>
              <a:rPr lang="en-US" i="1" dirty="0">
                <a:solidFill>
                  <a:schemeClr val="accent2"/>
                </a:solidFill>
              </a:rPr>
              <a:t>less likely to renew </a:t>
            </a:r>
            <a:r>
              <a:rPr lang="en-US" dirty="0">
                <a:solidFill>
                  <a:schemeClr val="accent2"/>
                </a:solidFill>
              </a:rPr>
              <a:t>with</a:t>
            </a:r>
            <a:r>
              <a:rPr lang="en-US" i="1" dirty="0">
                <a:solidFill>
                  <a:schemeClr val="accent2"/>
                </a:solidFill>
              </a:rPr>
              <a:t> </a:t>
            </a:r>
            <a:r>
              <a:rPr lang="en-US" dirty="0">
                <a:solidFill>
                  <a:schemeClr val="accent2"/>
                </a:solidFill>
              </a:rPr>
              <a:t>FEP </a:t>
            </a:r>
          </a:p>
        </p:txBody>
      </p:sp>
    </p:spTree>
    <p:extLst>
      <p:ext uri="{BB962C8B-B14F-4D97-AF65-F5344CB8AC3E}">
        <p14:creationId xmlns:p14="http://schemas.microsoft.com/office/powerpoint/2010/main" val="16507872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Member Profile</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26</a:t>
            </a:fld>
            <a:endParaRPr lang="en-US"/>
          </a:p>
        </p:txBody>
      </p:sp>
      <p:grpSp>
        <p:nvGrpSpPr>
          <p:cNvPr id="7" name="Group 6"/>
          <p:cNvGrpSpPr/>
          <p:nvPr/>
        </p:nvGrpSpPr>
        <p:grpSpPr>
          <a:xfrm>
            <a:off x="142875" y="1940600"/>
            <a:ext cx="8959233" cy="4419600"/>
            <a:chOff x="76200" y="1143000"/>
            <a:chExt cx="8959233" cy="441960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43000"/>
              <a:ext cx="8883033" cy="4297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76200" y="5257800"/>
              <a:ext cx="1295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200025" y="1219200"/>
            <a:ext cx="8610600" cy="923330"/>
          </a:xfrm>
          <a:prstGeom prst="rect">
            <a:avLst/>
          </a:prstGeom>
          <a:noFill/>
        </p:spPr>
        <p:txBody>
          <a:bodyPr wrap="square" rtlCol="0">
            <a:spAutoFit/>
          </a:bodyPr>
          <a:lstStyle/>
          <a:p>
            <a:r>
              <a:rPr lang="en-US" dirty="0">
                <a:solidFill>
                  <a:schemeClr val="accent2"/>
                </a:solidFill>
              </a:rPr>
              <a:t>Members </a:t>
            </a:r>
            <a:r>
              <a:rPr lang="en-US" i="1" dirty="0">
                <a:solidFill>
                  <a:schemeClr val="accent2"/>
                </a:solidFill>
              </a:rPr>
              <a:t>less satisfied </a:t>
            </a:r>
            <a:r>
              <a:rPr lang="en-US" dirty="0">
                <a:solidFill>
                  <a:schemeClr val="accent2"/>
                </a:solidFill>
              </a:rPr>
              <a:t>with their benefits cite </a:t>
            </a:r>
            <a:r>
              <a:rPr lang="en-US" b="1" dirty="0">
                <a:solidFill>
                  <a:schemeClr val="accent2"/>
                </a:solidFill>
              </a:rPr>
              <a:t>OOP costs </a:t>
            </a:r>
            <a:r>
              <a:rPr lang="en-US" dirty="0">
                <a:solidFill>
                  <a:schemeClr val="accent2"/>
                </a:solidFill>
              </a:rPr>
              <a:t>relative to the coverage they receive as the primary reason, with </a:t>
            </a:r>
            <a:r>
              <a:rPr lang="en-US" b="1" dirty="0">
                <a:solidFill>
                  <a:schemeClr val="accent2"/>
                </a:solidFill>
              </a:rPr>
              <a:t>high premiums </a:t>
            </a:r>
            <a:r>
              <a:rPr lang="en-US" dirty="0">
                <a:solidFill>
                  <a:schemeClr val="accent2"/>
                </a:solidFill>
              </a:rPr>
              <a:t>and </a:t>
            </a:r>
            <a:r>
              <a:rPr lang="en-US" b="1" dirty="0">
                <a:solidFill>
                  <a:schemeClr val="accent2"/>
                </a:solidFill>
              </a:rPr>
              <a:t>dental coverage </a:t>
            </a:r>
            <a:r>
              <a:rPr lang="en-US" dirty="0">
                <a:solidFill>
                  <a:schemeClr val="accent2"/>
                </a:solidFill>
              </a:rPr>
              <a:t>as other reasons.</a:t>
            </a:r>
          </a:p>
        </p:txBody>
      </p:sp>
    </p:spTree>
    <p:extLst>
      <p:ext uri="{BB962C8B-B14F-4D97-AF65-F5344CB8AC3E}">
        <p14:creationId xmlns:p14="http://schemas.microsoft.com/office/powerpoint/2010/main" val="5979146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27</a:t>
            </a:fld>
            <a:endParaRPr lang="en-US"/>
          </a:p>
        </p:txBody>
      </p:sp>
      <p:sp>
        <p:nvSpPr>
          <p:cNvPr id="7" name="Content Placeholder 2"/>
          <p:cNvSpPr>
            <a:spLocks noGrp="1"/>
          </p:cNvSpPr>
          <p:nvPr>
            <p:ph idx="1"/>
          </p:nvPr>
        </p:nvSpPr>
        <p:spPr/>
        <p:txBody>
          <a:bodyPr/>
          <a:lstStyle/>
          <a:p>
            <a:r>
              <a:rPr lang="en-US" sz="3600" dirty="0">
                <a:solidFill>
                  <a:schemeClr val="bg1">
                    <a:lumMod val="65000"/>
                  </a:schemeClr>
                </a:solidFill>
              </a:rPr>
              <a:t>FEP Overview</a:t>
            </a:r>
          </a:p>
          <a:p>
            <a:endParaRPr lang="en-US" sz="1000" dirty="0"/>
          </a:p>
          <a:p>
            <a:r>
              <a:rPr lang="en-US" sz="4000" dirty="0">
                <a:solidFill>
                  <a:schemeClr val="bg1">
                    <a:lumMod val="65000"/>
                  </a:schemeClr>
                </a:solidFill>
              </a:rPr>
              <a:t>FEP Governance</a:t>
            </a:r>
          </a:p>
          <a:p>
            <a:pPr marL="0" indent="0">
              <a:buNone/>
            </a:pPr>
            <a:endParaRPr lang="en-US" sz="1000" dirty="0"/>
          </a:p>
          <a:p>
            <a:r>
              <a:rPr lang="en-US" sz="3600" dirty="0">
                <a:solidFill>
                  <a:schemeClr val="bg1">
                    <a:lumMod val="65000"/>
                  </a:schemeClr>
                </a:solidFill>
              </a:rPr>
              <a:t>Member Profile</a:t>
            </a:r>
          </a:p>
          <a:p>
            <a:pPr marL="0" indent="0">
              <a:buNone/>
            </a:pPr>
            <a:endParaRPr lang="en-US" sz="1000" dirty="0"/>
          </a:p>
          <a:p>
            <a:pPr marL="0" indent="0">
              <a:buNone/>
            </a:pPr>
            <a:endParaRPr lang="en-US" sz="1000" dirty="0"/>
          </a:p>
          <a:p>
            <a:r>
              <a:rPr lang="en-US" sz="4000" b="1" dirty="0"/>
              <a:t>Appendix</a:t>
            </a:r>
          </a:p>
        </p:txBody>
      </p:sp>
      <p:pic>
        <p:nvPicPr>
          <p:cNvPr id="8" name="Picture 2" descr="http://www.bluecrossma.com/federal-employee-program/images/fep/bcbs-fep-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81000"/>
            <a:ext cx="5286972" cy="1188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1633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28</a:t>
            </a:fld>
            <a:endParaRPr lang="en-US"/>
          </a:p>
        </p:txBody>
      </p:sp>
      <p:sp>
        <p:nvSpPr>
          <p:cNvPr id="7" name="TextBox 6"/>
          <p:cNvSpPr txBox="1"/>
          <p:nvPr/>
        </p:nvSpPr>
        <p:spPr>
          <a:xfrm>
            <a:off x="200025" y="1219200"/>
            <a:ext cx="8610600" cy="3416320"/>
          </a:xfrm>
          <a:prstGeom prst="rect">
            <a:avLst/>
          </a:prstGeom>
          <a:noFill/>
        </p:spPr>
        <p:txBody>
          <a:bodyPr wrap="square" rtlCol="0">
            <a:spAutoFit/>
          </a:bodyPr>
          <a:lstStyle/>
          <a:p>
            <a:pPr marL="342900" indent="-342900">
              <a:buAutoNum type="alphaUcPeriod"/>
            </a:pPr>
            <a:r>
              <a:rPr lang="en-US" dirty="0">
                <a:solidFill>
                  <a:schemeClr val="accent2"/>
                </a:solidFill>
              </a:rPr>
              <a:t>Membership Past &amp; Present</a:t>
            </a:r>
          </a:p>
          <a:p>
            <a:pPr marL="342900" indent="-342900">
              <a:buAutoNum type="alphaUcPeriod"/>
            </a:pPr>
            <a:endParaRPr lang="en-US" dirty="0">
              <a:solidFill>
                <a:schemeClr val="accent2"/>
              </a:solidFill>
            </a:endParaRPr>
          </a:p>
          <a:p>
            <a:pPr marL="342900" indent="-342900">
              <a:buAutoNum type="alphaUcPeriod"/>
            </a:pPr>
            <a:r>
              <a:rPr lang="en-US" dirty="0">
                <a:solidFill>
                  <a:schemeClr val="accent2"/>
                </a:solidFill>
              </a:rPr>
              <a:t>Rates</a:t>
            </a:r>
          </a:p>
          <a:p>
            <a:pPr marL="342900" indent="-342900">
              <a:buAutoNum type="alphaUcPeriod"/>
            </a:pPr>
            <a:endParaRPr lang="en-US" dirty="0">
              <a:solidFill>
                <a:schemeClr val="accent2"/>
              </a:solidFill>
            </a:endParaRPr>
          </a:p>
          <a:p>
            <a:pPr marL="342900" indent="-342900">
              <a:buAutoNum type="alphaUcPeriod"/>
            </a:pPr>
            <a:r>
              <a:rPr lang="en-US" dirty="0">
                <a:solidFill>
                  <a:schemeClr val="accent2"/>
                </a:solidFill>
              </a:rPr>
              <a:t>Products and Competitors</a:t>
            </a:r>
          </a:p>
          <a:p>
            <a:pPr marL="342900" indent="-342900">
              <a:buAutoNum type="alphaUcPeriod"/>
            </a:pPr>
            <a:endParaRPr lang="en-US" dirty="0">
              <a:solidFill>
                <a:schemeClr val="accent2"/>
              </a:solidFill>
            </a:endParaRPr>
          </a:p>
          <a:p>
            <a:pPr marL="342900" indent="-342900">
              <a:buAutoNum type="alphaUcPeriod"/>
            </a:pPr>
            <a:r>
              <a:rPr lang="en-US" dirty="0">
                <a:solidFill>
                  <a:schemeClr val="accent2"/>
                </a:solidFill>
              </a:rPr>
              <a:t>Economic Factors</a:t>
            </a:r>
          </a:p>
          <a:p>
            <a:pPr marL="342900" indent="-342900">
              <a:buAutoNum type="alphaUcPeriod"/>
            </a:pPr>
            <a:endParaRPr lang="en-US" dirty="0">
              <a:solidFill>
                <a:schemeClr val="accent2"/>
              </a:solidFill>
            </a:endParaRPr>
          </a:p>
          <a:p>
            <a:pPr marL="342900" indent="-342900">
              <a:buAutoNum type="alphaUcPeriod"/>
            </a:pPr>
            <a:r>
              <a:rPr lang="en-US" dirty="0">
                <a:solidFill>
                  <a:schemeClr val="accent2"/>
                </a:solidFill>
              </a:rPr>
              <a:t>Demographic Factors</a:t>
            </a:r>
          </a:p>
          <a:p>
            <a:pPr marL="342900" indent="-342900">
              <a:buAutoNum type="alphaUcPeriod"/>
            </a:pPr>
            <a:endParaRPr lang="en-US" dirty="0">
              <a:solidFill>
                <a:schemeClr val="accent2"/>
              </a:solidFill>
            </a:endParaRPr>
          </a:p>
          <a:p>
            <a:pPr marL="342900" indent="-342900">
              <a:buAutoNum type="alphaUcPeriod"/>
            </a:pPr>
            <a:r>
              <a:rPr lang="en-US" dirty="0">
                <a:solidFill>
                  <a:schemeClr val="accent2"/>
                </a:solidFill>
              </a:rPr>
              <a:t>2017 Open Season Campaign Strategy </a:t>
            </a:r>
          </a:p>
          <a:p>
            <a:pPr marL="342900" indent="-342900">
              <a:buAutoNum type="alphaUcPeriod"/>
            </a:pPr>
            <a:endParaRPr lang="en-US" dirty="0">
              <a:solidFill>
                <a:schemeClr val="accent2"/>
              </a:solidFill>
            </a:endParaRPr>
          </a:p>
        </p:txBody>
      </p:sp>
    </p:spTree>
    <p:extLst>
      <p:ext uri="{BB962C8B-B14F-4D97-AF65-F5344CB8AC3E}">
        <p14:creationId xmlns:p14="http://schemas.microsoft.com/office/powerpoint/2010/main" val="5995291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a - Membership past &amp; present</a:t>
            </a:r>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quarter" idx="10"/>
          </p:nvPr>
        </p:nvSpPr>
        <p:spPr/>
        <p:txBody>
          <a:bodyPr/>
          <a:lstStyle/>
          <a:p>
            <a:fld id="{54961EED-B9D9-432A-BDC7-7D41A5B1F043}"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78D11F83-6AB6-428A-A997-920F9E1AD151}" type="slidenum">
              <a:rPr lang="en-US" smtClean="0"/>
              <a:pPr/>
              <a:t>29</a:t>
            </a:fld>
            <a:endParaRPr lang="en-US" dirty="0"/>
          </a:p>
        </p:txBody>
      </p:sp>
    </p:spTree>
    <p:extLst>
      <p:ext uri="{BB962C8B-B14F-4D97-AF65-F5344CB8AC3E}">
        <p14:creationId xmlns:p14="http://schemas.microsoft.com/office/powerpoint/2010/main" val="3744952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3</a:t>
            </a:fld>
            <a:endParaRPr lang="en-US"/>
          </a:p>
        </p:txBody>
      </p:sp>
      <p:sp>
        <p:nvSpPr>
          <p:cNvPr id="6" name="AutoShape 6" descr="Image result for crying baby in college"/>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Image result for crying baby in college"/>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2" descr="Image result for boring vacation">
            <a:hlinkClick r:id="rId3"/>
          </p:cNvPr>
          <p:cNvSpPr>
            <a:spLocks noChangeAspect="1" noChangeArrowheads="1"/>
          </p:cNvSpPr>
          <p:nvPr/>
        </p:nvSpPr>
        <p:spPr bwMode="auto">
          <a:xfrm>
            <a:off x="57150" y="-731838"/>
            <a:ext cx="2886075" cy="1524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p:txBody>
          <a:bodyPr/>
          <a:lstStyle/>
          <a:p>
            <a:r>
              <a:rPr lang="en-US" dirty="0"/>
              <a:t>FEP Landscape</a:t>
            </a:r>
          </a:p>
        </p:txBody>
      </p:sp>
      <p:sp>
        <p:nvSpPr>
          <p:cNvPr id="11" name="Content Placeholder 10"/>
          <p:cNvSpPr>
            <a:spLocks noGrp="1"/>
          </p:cNvSpPr>
          <p:nvPr>
            <p:ph idx="1"/>
          </p:nvPr>
        </p:nvSpPr>
        <p:spPr/>
        <p:txBody>
          <a:bodyPr/>
          <a:lstStyle/>
          <a:p>
            <a:r>
              <a:rPr lang="en-US" dirty="0"/>
              <a:t>Government-sponsored, Federal Employees Health Benefits Program (FEHBP) available to 9 million federal employees and their dependents.</a:t>
            </a:r>
          </a:p>
          <a:p>
            <a:pPr marL="0" indent="0">
              <a:buNone/>
            </a:pPr>
            <a:endParaRPr lang="en-US" dirty="0"/>
          </a:p>
          <a:p>
            <a:r>
              <a:rPr lang="en-US" dirty="0"/>
              <a:t>Choice of 252 carriers, each with two options</a:t>
            </a:r>
          </a:p>
          <a:p>
            <a:pPr lvl="1"/>
            <a:r>
              <a:rPr lang="en-US" dirty="0"/>
              <a:t>Standard Option</a:t>
            </a:r>
          </a:p>
          <a:p>
            <a:pPr lvl="1"/>
            <a:r>
              <a:rPr lang="en-US" dirty="0"/>
              <a:t>Basic Option</a:t>
            </a:r>
          </a:p>
          <a:p>
            <a:pPr marL="469900" lvl="1" indent="0">
              <a:buNone/>
            </a:pPr>
            <a:endParaRPr lang="en-US" dirty="0"/>
          </a:p>
          <a:p>
            <a:r>
              <a:rPr lang="en-US" dirty="0"/>
              <a:t>Premiums: Government pays the lesser of </a:t>
            </a:r>
          </a:p>
          <a:p>
            <a:pPr lvl="1"/>
            <a:r>
              <a:rPr lang="en-US" dirty="0"/>
              <a:t>75% of gross premium or </a:t>
            </a:r>
          </a:p>
          <a:p>
            <a:pPr lvl="1"/>
            <a:r>
              <a:rPr lang="en-US" dirty="0"/>
              <a:t>72% of weighted average rate</a:t>
            </a:r>
          </a:p>
        </p:txBody>
      </p:sp>
      <p:sp>
        <p:nvSpPr>
          <p:cNvPr id="12" name="Rectangle 11"/>
          <p:cNvSpPr/>
          <p:nvPr/>
        </p:nvSpPr>
        <p:spPr>
          <a:xfrm>
            <a:off x="457200" y="1676400"/>
            <a:ext cx="8001000" cy="646331"/>
          </a:xfrm>
          <a:prstGeom prst="rect">
            <a:avLst/>
          </a:prstGeom>
        </p:spPr>
        <p:txBody>
          <a:bodyPr wrap="square">
            <a:spAutoFit/>
          </a:bodyPr>
          <a:lstStyle/>
          <a:p>
            <a:endParaRPr lang="en-US" dirty="0"/>
          </a:p>
          <a:p>
            <a:r>
              <a:rPr lang="en-US" b="1" dirty="0"/>
              <a:t> </a:t>
            </a:r>
            <a:endParaRPr lang="en-US" dirty="0"/>
          </a:p>
        </p:txBody>
      </p:sp>
    </p:spTree>
    <p:extLst>
      <p:ext uri="{BB962C8B-B14F-4D97-AF65-F5344CB8AC3E}">
        <p14:creationId xmlns:p14="http://schemas.microsoft.com/office/powerpoint/2010/main" val="23103678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a:xfrm>
            <a:off x="6324600" y="6448425"/>
            <a:ext cx="2133600" cy="323850"/>
          </a:xfrm>
        </p:spPr>
        <p:txBody>
          <a:bodyPr/>
          <a:lstStyle/>
          <a:p>
            <a:fld id="{31143EAB-5DCD-438B-8F08-5A360D56AEFC}"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1DAF63A2-55FF-45AE-993D-7F5AE00746FC}" type="slidenum">
              <a:rPr lang="en-US" smtClean="0"/>
              <a:pPr/>
              <a:t>30</a:t>
            </a:fld>
            <a:endParaRPr lang="en-US" dirty="0"/>
          </a:p>
        </p:txBody>
      </p:sp>
      <p:graphicFrame>
        <p:nvGraphicFramePr>
          <p:cNvPr id="8" name="Content Placeholder 5"/>
          <p:cNvGraphicFramePr>
            <a:graphicFrameLocks/>
          </p:cNvGraphicFramePr>
          <p:nvPr>
            <p:extLst>
              <p:ext uri="{D42A27DB-BD31-4B8C-83A1-F6EECF244321}">
                <p14:modId xmlns:p14="http://schemas.microsoft.com/office/powerpoint/2010/main" val="2993155485"/>
              </p:ext>
            </p:extLst>
          </p:nvPr>
        </p:nvGraphicFramePr>
        <p:xfrm>
          <a:off x="228600" y="838200"/>
          <a:ext cx="8845421" cy="53340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990600" y="6172200"/>
            <a:ext cx="7086600" cy="230832"/>
          </a:xfrm>
          <a:prstGeom prst="rect">
            <a:avLst/>
          </a:prstGeom>
          <a:noFill/>
        </p:spPr>
        <p:txBody>
          <a:bodyPr wrap="square" rtlCol="0">
            <a:spAutoFit/>
          </a:bodyPr>
          <a:lstStyle/>
          <a:p>
            <a:r>
              <a:rPr lang="en-US" sz="900" i="1" dirty="0"/>
              <a:t>Other includes carriers like GEHA, Foreign Service Benefit Plan, </a:t>
            </a:r>
            <a:r>
              <a:rPr lang="en-US" sz="900" i="1" dirty="0" err="1"/>
              <a:t>etc</a:t>
            </a:r>
            <a:r>
              <a:rPr lang="en-US" sz="900" i="1" dirty="0"/>
              <a:t>,</a:t>
            </a:r>
          </a:p>
        </p:txBody>
      </p:sp>
      <p:sp>
        <p:nvSpPr>
          <p:cNvPr id="10" name="Date Placeholder 3"/>
          <p:cNvSpPr txBox="1">
            <a:spLocks/>
          </p:cNvSpPr>
          <p:nvPr/>
        </p:nvSpPr>
        <p:spPr bwMode="auto">
          <a:xfrm>
            <a:off x="0" y="6381673"/>
            <a:ext cx="3276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defPPr>
              <a:defRPr lang="en-US"/>
            </a:defPPr>
            <a:lvl1pPr algn="l" rtl="0" fontAlgn="base">
              <a:spcBef>
                <a:spcPct val="0"/>
              </a:spcBef>
              <a:spcAft>
                <a:spcPct val="0"/>
              </a:spcAft>
              <a:defRPr sz="1000" b="1" kern="1200">
                <a:solidFill>
                  <a:schemeClr val="bg1"/>
                </a:solidFill>
                <a:latin typeface="Arial Narrow" pitchFamily="34"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a:t>Source: NAIC Filings, OPM HBDF Reports, ESS Reports</a:t>
            </a:r>
          </a:p>
        </p:txBody>
      </p:sp>
      <p:sp>
        <p:nvSpPr>
          <p:cNvPr id="6" name="Title 5"/>
          <p:cNvSpPr>
            <a:spLocks noGrp="1"/>
          </p:cNvSpPr>
          <p:nvPr>
            <p:ph type="title"/>
          </p:nvPr>
        </p:nvSpPr>
        <p:spPr>
          <a:xfrm>
            <a:off x="457200" y="274638"/>
            <a:ext cx="8229600" cy="411162"/>
          </a:xfrm>
        </p:spPr>
        <p:txBody>
          <a:bodyPr/>
          <a:lstStyle/>
          <a:p>
            <a:r>
              <a:rPr lang="en-US" dirty="0"/>
              <a:t>FEHBP Membership &amp; Market Share</a:t>
            </a:r>
          </a:p>
        </p:txBody>
      </p:sp>
    </p:spTree>
    <p:extLst>
      <p:ext uri="{BB962C8B-B14F-4D97-AF65-F5344CB8AC3E}">
        <p14:creationId xmlns:p14="http://schemas.microsoft.com/office/powerpoint/2010/main" val="2130495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lstStyle/>
          <a:p>
            <a:r>
              <a:rPr lang="en-US" sz="2400" dirty="0"/>
              <a:t>FEP – Neighbor Island Membership &amp; Market Share</a:t>
            </a:r>
          </a:p>
        </p:txBody>
      </p:sp>
      <p:sp>
        <p:nvSpPr>
          <p:cNvPr id="4" name="Date Placeholder 3"/>
          <p:cNvSpPr>
            <a:spLocks noGrp="1"/>
          </p:cNvSpPr>
          <p:nvPr>
            <p:ph type="dt" sz="quarter" idx="10"/>
          </p:nvPr>
        </p:nvSpPr>
        <p:spPr/>
        <p:txBody>
          <a:bodyPr/>
          <a:lstStyle/>
          <a:p>
            <a:r>
              <a:rPr lang="en-US" dirty="0"/>
              <a:t>Source: OPM HBDF Report 2016</a:t>
            </a:r>
          </a:p>
        </p:txBody>
      </p:sp>
      <p:sp>
        <p:nvSpPr>
          <p:cNvPr id="5" name="Slide Number Placeholder 4"/>
          <p:cNvSpPr>
            <a:spLocks noGrp="1"/>
          </p:cNvSpPr>
          <p:nvPr>
            <p:ph type="sldNum" sz="quarter" idx="11"/>
          </p:nvPr>
        </p:nvSpPr>
        <p:spPr/>
        <p:txBody>
          <a:bodyPr/>
          <a:lstStyle/>
          <a:p>
            <a:fld id="{1DAF63A2-55FF-45AE-993D-7F5AE00746FC}" type="slidenum">
              <a:rPr lang="en-US" smtClean="0"/>
              <a:pPr/>
              <a:t>31</a:t>
            </a:fld>
            <a:endParaRPr lang="en-US" dirty="0"/>
          </a:p>
        </p:txBody>
      </p:sp>
      <p:sp>
        <p:nvSpPr>
          <p:cNvPr id="3" name="Content Placeholder 2"/>
          <p:cNvSpPr>
            <a:spLocks noGrp="1"/>
          </p:cNvSpPr>
          <p:nvPr>
            <p:ph idx="1"/>
          </p:nvPr>
        </p:nvSpPr>
        <p:spPr>
          <a:xfrm>
            <a:off x="228600" y="1828800"/>
            <a:ext cx="3657600" cy="4297363"/>
          </a:xfrm>
        </p:spPr>
        <p:txBody>
          <a:bodyPr/>
          <a:lstStyle/>
          <a:p>
            <a:r>
              <a:rPr lang="en-US" sz="1600" dirty="0"/>
              <a:t>While FEP has the highest number of subscribers on Oahu, market share is primarily dominated by HMSA and Kaiser</a:t>
            </a:r>
          </a:p>
          <a:p>
            <a:r>
              <a:rPr lang="en-US" sz="1600" dirty="0"/>
              <a:t>FEP has more of the subscriber market share on the neighbor islands,  mainly from retirees (annuitants)</a:t>
            </a:r>
          </a:p>
          <a:p>
            <a:r>
              <a:rPr lang="en-US" sz="1600" dirty="0"/>
              <a:t>Retiree market share is within a few percentage points of Kaiser on Hawaii, Maui and Kaui</a:t>
            </a:r>
          </a:p>
          <a:p>
            <a:endParaRPr lang="en-US" sz="1800" dirty="0"/>
          </a:p>
        </p:txBody>
      </p:sp>
      <p:graphicFrame>
        <p:nvGraphicFramePr>
          <p:cNvPr id="9" name="Chart 8"/>
          <p:cNvGraphicFramePr>
            <a:graphicFrameLocks/>
          </p:cNvGraphicFramePr>
          <p:nvPr>
            <p:extLst>
              <p:ext uri="{D42A27DB-BD31-4B8C-83A1-F6EECF244321}">
                <p14:modId xmlns:p14="http://schemas.microsoft.com/office/powerpoint/2010/main" val="3829399407"/>
              </p:ext>
            </p:extLst>
          </p:nvPr>
        </p:nvGraphicFramePr>
        <p:xfrm>
          <a:off x="4114800" y="609600"/>
          <a:ext cx="5029200" cy="2971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p:cNvGraphicFramePr>
          <p:nvPr>
            <p:extLst>
              <p:ext uri="{D42A27DB-BD31-4B8C-83A1-F6EECF244321}">
                <p14:modId xmlns:p14="http://schemas.microsoft.com/office/powerpoint/2010/main" val="2876246303"/>
              </p:ext>
            </p:extLst>
          </p:nvPr>
        </p:nvGraphicFramePr>
        <p:xfrm>
          <a:off x="4114800" y="3581400"/>
          <a:ext cx="5019040" cy="28193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212934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DAF63A2-55FF-45AE-993D-7F5AE00746FC}" type="slidenum">
              <a:rPr lang="en-US" smtClean="0"/>
              <a:pPr/>
              <a:t>32</a:t>
            </a:fld>
            <a:endParaRPr lang="en-US" dirty="0"/>
          </a:p>
        </p:txBody>
      </p:sp>
      <p:graphicFrame>
        <p:nvGraphicFramePr>
          <p:cNvPr id="7" name="Chart 6"/>
          <p:cNvGraphicFramePr>
            <a:graphicFrameLocks/>
          </p:cNvGraphicFramePr>
          <p:nvPr>
            <p:extLst>
              <p:ext uri="{D42A27DB-BD31-4B8C-83A1-F6EECF244321}">
                <p14:modId xmlns:p14="http://schemas.microsoft.com/office/powerpoint/2010/main" val="1260702065"/>
              </p:ext>
            </p:extLst>
          </p:nvPr>
        </p:nvGraphicFramePr>
        <p:xfrm>
          <a:off x="0" y="228600"/>
          <a:ext cx="9144000" cy="6019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76200" y="6400800"/>
            <a:ext cx="3429000" cy="338554"/>
          </a:xfrm>
          <a:prstGeom prst="rect">
            <a:avLst/>
          </a:prstGeom>
          <a:noFill/>
        </p:spPr>
        <p:txBody>
          <a:bodyPr wrap="square" rtlCol="0">
            <a:spAutoFit/>
          </a:bodyPr>
          <a:lstStyle/>
          <a:p>
            <a:r>
              <a:rPr lang="en-US" sz="800" dirty="0">
                <a:solidFill>
                  <a:schemeClr val="bg1"/>
                </a:solidFill>
              </a:rPr>
              <a:t>Source: ESS Reports (2012-2016) and OPM </a:t>
            </a:r>
            <a:r>
              <a:rPr lang="en-US" sz="800" dirty="0" err="1">
                <a:solidFill>
                  <a:schemeClr val="bg1"/>
                </a:solidFill>
              </a:rPr>
              <a:t>Fedscope</a:t>
            </a:r>
            <a:r>
              <a:rPr lang="en-US" sz="800" dirty="0">
                <a:solidFill>
                  <a:schemeClr val="bg1"/>
                </a:solidFill>
              </a:rPr>
              <a:t> Data (2012-2017)</a:t>
            </a:r>
          </a:p>
        </p:txBody>
      </p:sp>
    </p:spTree>
    <p:extLst>
      <p:ext uri="{BB962C8B-B14F-4D97-AF65-F5344CB8AC3E}">
        <p14:creationId xmlns:p14="http://schemas.microsoft.com/office/powerpoint/2010/main" val="1962260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b - Rates</a:t>
            </a:r>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quarter" idx="10"/>
          </p:nvPr>
        </p:nvSpPr>
        <p:spPr/>
        <p:txBody>
          <a:bodyPr/>
          <a:lstStyle/>
          <a:p>
            <a:fld id="{54961EED-B9D9-432A-BDC7-7D41A5B1F043}"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78D11F83-6AB6-428A-A997-920F9E1AD151}" type="slidenum">
              <a:rPr lang="en-US" smtClean="0"/>
              <a:pPr/>
              <a:t>33</a:t>
            </a:fld>
            <a:endParaRPr lang="en-US" dirty="0"/>
          </a:p>
        </p:txBody>
      </p:sp>
    </p:spTree>
    <p:extLst>
      <p:ext uri="{BB962C8B-B14F-4D97-AF65-F5344CB8AC3E}">
        <p14:creationId xmlns:p14="http://schemas.microsoft.com/office/powerpoint/2010/main" val="7684810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lstStyle/>
          <a:p>
            <a:r>
              <a:rPr lang="en-US" sz="2800" dirty="0"/>
              <a:t>FEHBP Total Rates</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1DAF63A2-55FF-45AE-993D-7F5AE00746FC}" type="slidenum">
              <a:rPr lang="en-US" smtClean="0"/>
              <a:pPr/>
              <a:t>34</a:t>
            </a:fld>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763430766"/>
              </p:ext>
            </p:extLst>
          </p:nvPr>
        </p:nvGraphicFramePr>
        <p:xfrm>
          <a:off x="76200" y="762000"/>
          <a:ext cx="8991600" cy="5562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456460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1DAF63A2-55FF-45AE-993D-7F5AE00746FC}" type="slidenum">
              <a:rPr lang="en-US" smtClean="0"/>
              <a:pPr/>
              <a:t>35</a:t>
            </a:fld>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492437542"/>
              </p:ext>
            </p:extLst>
          </p:nvPr>
        </p:nvGraphicFramePr>
        <p:xfrm>
          <a:off x="228597" y="228597"/>
          <a:ext cx="8686802" cy="5943602"/>
        </p:xfrm>
        <a:graphic>
          <a:graphicData uri="http://schemas.openxmlformats.org/drawingml/2006/table">
            <a:tbl>
              <a:tblPr/>
              <a:tblGrid>
                <a:gridCol w="1707519">
                  <a:extLst>
                    <a:ext uri="{9D8B030D-6E8A-4147-A177-3AD203B41FA5}">
                      <a16:colId xmlns:a16="http://schemas.microsoft.com/office/drawing/2014/main" val="20000"/>
                    </a:ext>
                  </a:extLst>
                </a:gridCol>
                <a:gridCol w="1264284">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376834">
                  <a:extLst>
                    <a:ext uri="{9D8B030D-6E8A-4147-A177-3AD203B41FA5}">
                      <a16:colId xmlns:a16="http://schemas.microsoft.com/office/drawing/2014/main" val="20004"/>
                    </a:ext>
                  </a:extLst>
                </a:gridCol>
                <a:gridCol w="1823565">
                  <a:extLst>
                    <a:ext uri="{9D8B030D-6E8A-4147-A177-3AD203B41FA5}">
                      <a16:colId xmlns:a16="http://schemas.microsoft.com/office/drawing/2014/main" val="20005"/>
                    </a:ext>
                  </a:extLst>
                </a:gridCol>
              </a:tblGrid>
              <a:tr h="849086">
                <a:tc gridSpan="6">
                  <a:txBody>
                    <a:bodyPr/>
                    <a:lstStyle/>
                    <a:p>
                      <a:pPr algn="ctr" fontAlgn="b"/>
                      <a:r>
                        <a:rPr lang="en-US" sz="2800" b="1" i="0" u="none" strike="noStrike" dirty="0">
                          <a:solidFill>
                            <a:srgbClr val="FFFFFF"/>
                          </a:solidFill>
                          <a:effectLst/>
                          <a:latin typeface="Calibri"/>
                        </a:rPr>
                        <a:t>Year over Year Rate Comparison - Total Rate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49086">
                <a:tc>
                  <a:txBody>
                    <a:bodyPr/>
                    <a:lstStyle/>
                    <a:p>
                      <a:pPr algn="l" fontAlgn="b"/>
                      <a:r>
                        <a:rPr lang="en-US" sz="1800" b="1" i="0" u="none" strike="noStrike" dirty="0">
                          <a:solidFill>
                            <a:srgbClr val="000000"/>
                          </a:solidFill>
                          <a:effectLst/>
                          <a:latin typeface="Calibri"/>
                        </a:rPr>
                        <a:t>Plan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2015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2016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2017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2018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Average Trend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49086">
                <a:tc>
                  <a:txBody>
                    <a:bodyPr/>
                    <a:lstStyle/>
                    <a:p>
                      <a:pPr algn="l" fontAlgn="b"/>
                      <a:r>
                        <a:rPr lang="en-US" sz="1800" b="1" i="0" u="none" strike="noStrike" dirty="0">
                          <a:solidFill>
                            <a:srgbClr val="000000"/>
                          </a:solidFill>
                          <a:effectLst/>
                          <a:latin typeface="Calibri"/>
                        </a:rPr>
                        <a:t>HMSA Fed87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49086">
                <a:tc>
                  <a:txBody>
                    <a:bodyPr/>
                    <a:lstStyle/>
                    <a:p>
                      <a:pPr algn="l" fontAlgn="b"/>
                      <a:r>
                        <a:rPr lang="en-US" sz="1800" b="1" i="0" u="none" strike="noStrike">
                          <a:solidFill>
                            <a:srgbClr val="000000"/>
                          </a:solidFill>
                          <a:effectLst/>
                          <a:latin typeface="Calibri"/>
                        </a:rPr>
                        <a:t>Kaiser High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49086">
                <a:tc>
                  <a:txBody>
                    <a:bodyPr/>
                    <a:lstStyle/>
                    <a:p>
                      <a:pPr algn="l" fontAlgn="b"/>
                      <a:r>
                        <a:rPr lang="en-US" sz="1800" b="1" i="0" u="none" strike="noStrike" dirty="0">
                          <a:solidFill>
                            <a:srgbClr val="000000"/>
                          </a:solidFill>
                          <a:effectLst/>
                          <a:latin typeface="Calibri"/>
                        </a:rPr>
                        <a:t>Kaiser Standard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49086">
                <a:tc>
                  <a:txBody>
                    <a:bodyPr/>
                    <a:lstStyle/>
                    <a:p>
                      <a:pPr algn="l" fontAlgn="b"/>
                      <a:r>
                        <a:rPr lang="en-US" sz="1800" b="1" i="0" u="none" strike="noStrike" dirty="0">
                          <a:solidFill>
                            <a:srgbClr val="000000"/>
                          </a:solidFill>
                          <a:effectLst/>
                          <a:latin typeface="Calibri"/>
                        </a:rPr>
                        <a:t>BCBS Standard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1" i="0" u="none" strike="noStrike" dirty="0">
                          <a:solidFill>
                            <a:srgbClr val="000000"/>
                          </a:solidFill>
                          <a:effectLst/>
                          <a:latin typeface="Calibri"/>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849086">
                <a:tc>
                  <a:txBody>
                    <a:bodyPr/>
                    <a:lstStyle/>
                    <a:p>
                      <a:pPr algn="l" fontAlgn="b"/>
                      <a:r>
                        <a:rPr lang="en-US" sz="1800" b="1" i="0" u="none" strike="noStrike" dirty="0">
                          <a:solidFill>
                            <a:srgbClr val="000000"/>
                          </a:solidFill>
                          <a:effectLst/>
                          <a:latin typeface="Calibri"/>
                        </a:rPr>
                        <a:t>BCBS Basic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1" i="0" u="none" strike="noStrike" dirty="0">
                          <a:solidFill>
                            <a:srgbClr val="000000"/>
                          </a:solidFill>
                          <a:effectLst/>
                          <a:latin typeface="Calibri"/>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9767128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lstStyle/>
          <a:p>
            <a:r>
              <a:rPr lang="en-US" sz="2800" dirty="0"/>
              <a:t>FEHBP Employee Rates</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1DAF63A2-55FF-45AE-993D-7F5AE00746FC}" type="slidenum">
              <a:rPr lang="en-US" smtClean="0"/>
              <a:pPr/>
              <a:t>36</a:t>
            </a:fld>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442277341"/>
              </p:ext>
            </p:extLst>
          </p:nvPr>
        </p:nvGraphicFramePr>
        <p:xfrm>
          <a:off x="76200" y="838200"/>
          <a:ext cx="8915400" cy="5410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221066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130868303"/>
              </p:ext>
            </p:extLst>
          </p:nvPr>
        </p:nvGraphicFramePr>
        <p:xfrm>
          <a:off x="152399" y="228600"/>
          <a:ext cx="8839201" cy="6095999"/>
        </p:xfrm>
        <a:graphic>
          <a:graphicData uri="http://schemas.openxmlformats.org/drawingml/2006/table">
            <a:tbl>
              <a:tblPr/>
              <a:tblGrid>
                <a:gridCol w="1737476">
                  <a:extLst>
                    <a:ext uri="{9D8B030D-6E8A-4147-A177-3AD203B41FA5}">
                      <a16:colId xmlns:a16="http://schemas.microsoft.com/office/drawing/2014/main" val="20000"/>
                    </a:ext>
                  </a:extLst>
                </a:gridCol>
                <a:gridCol w="1163941">
                  <a:extLst>
                    <a:ext uri="{9D8B030D-6E8A-4147-A177-3AD203B41FA5}">
                      <a16:colId xmlns:a16="http://schemas.microsoft.com/office/drawing/2014/main" val="20001"/>
                    </a:ext>
                  </a:extLst>
                </a:gridCol>
                <a:gridCol w="1163941">
                  <a:extLst>
                    <a:ext uri="{9D8B030D-6E8A-4147-A177-3AD203B41FA5}">
                      <a16:colId xmlns:a16="http://schemas.microsoft.com/office/drawing/2014/main" val="20002"/>
                    </a:ext>
                  </a:extLst>
                </a:gridCol>
                <a:gridCol w="1163941">
                  <a:extLst>
                    <a:ext uri="{9D8B030D-6E8A-4147-A177-3AD203B41FA5}">
                      <a16:colId xmlns:a16="http://schemas.microsoft.com/office/drawing/2014/main" val="20003"/>
                    </a:ext>
                  </a:extLst>
                </a:gridCol>
                <a:gridCol w="1754345">
                  <a:extLst>
                    <a:ext uri="{9D8B030D-6E8A-4147-A177-3AD203B41FA5}">
                      <a16:colId xmlns:a16="http://schemas.microsoft.com/office/drawing/2014/main" val="20004"/>
                    </a:ext>
                  </a:extLst>
                </a:gridCol>
                <a:gridCol w="1855557">
                  <a:extLst>
                    <a:ext uri="{9D8B030D-6E8A-4147-A177-3AD203B41FA5}">
                      <a16:colId xmlns:a16="http://schemas.microsoft.com/office/drawing/2014/main" val="20005"/>
                    </a:ext>
                  </a:extLst>
                </a:gridCol>
              </a:tblGrid>
              <a:tr h="870857">
                <a:tc gridSpan="6">
                  <a:txBody>
                    <a:bodyPr/>
                    <a:lstStyle/>
                    <a:p>
                      <a:pPr algn="ctr" fontAlgn="b"/>
                      <a:r>
                        <a:rPr lang="en-US" sz="2800" b="1" i="0" u="none" strike="noStrike" dirty="0">
                          <a:solidFill>
                            <a:schemeClr val="bg1"/>
                          </a:solidFill>
                          <a:effectLst/>
                          <a:latin typeface="Calibri"/>
                        </a:rPr>
                        <a:t>Year over Year Rate Comparison – Employee</a:t>
                      </a:r>
                      <a:r>
                        <a:rPr lang="en-US" sz="2800" b="1" i="0" u="none" strike="noStrike" baseline="0" dirty="0">
                          <a:solidFill>
                            <a:schemeClr val="bg1"/>
                          </a:solidFill>
                          <a:effectLst/>
                          <a:latin typeface="Calibri"/>
                        </a:rPr>
                        <a:t> Rate</a:t>
                      </a:r>
                      <a:endParaRPr lang="en-US" sz="2800" b="1" i="0" u="none" strike="noStrike" dirty="0">
                        <a:solidFill>
                          <a:schemeClr val="bg1"/>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70857">
                <a:tc>
                  <a:txBody>
                    <a:bodyPr/>
                    <a:lstStyle/>
                    <a:p>
                      <a:pPr algn="l" fontAlgn="b"/>
                      <a:r>
                        <a:rPr lang="en-US" sz="1800" b="1" i="0" u="none" strike="noStrike" dirty="0">
                          <a:solidFill>
                            <a:srgbClr val="000000"/>
                          </a:solidFill>
                          <a:effectLst/>
                          <a:latin typeface="Calibri"/>
                        </a:rPr>
                        <a:t> Plan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a:rPr>
                        <a:t>2015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a:rPr>
                        <a:t>2016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a:rPr>
                        <a:t>2017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a:rPr>
                        <a:t>2018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a:rPr>
                        <a:t>Average Trend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70857">
                <a:tc>
                  <a:txBody>
                    <a:bodyPr/>
                    <a:lstStyle/>
                    <a:p>
                      <a:pPr algn="l" fontAlgn="b"/>
                      <a:r>
                        <a:rPr lang="en-US" sz="1800" b="1" i="0" u="none" strike="noStrike">
                          <a:solidFill>
                            <a:srgbClr val="000000"/>
                          </a:solidFill>
                          <a:effectLst/>
                          <a:latin typeface="Calibri"/>
                        </a:rPr>
                        <a:t>HMSA Fed87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10.1%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70857">
                <a:tc>
                  <a:txBody>
                    <a:bodyPr/>
                    <a:lstStyle/>
                    <a:p>
                      <a:pPr algn="l" fontAlgn="b"/>
                      <a:r>
                        <a:rPr lang="en-US" sz="1800" b="1" i="0" u="none" strike="noStrike">
                          <a:solidFill>
                            <a:srgbClr val="000000"/>
                          </a:solidFill>
                          <a:effectLst/>
                          <a:latin typeface="Calibri"/>
                        </a:rPr>
                        <a:t>Kaiser High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70857">
                <a:tc>
                  <a:txBody>
                    <a:bodyPr/>
                    <a:lstStyle/>
                    <a:p>
                      <a:pPr algn="l" fontAlgn="b"/>
                      <a:r>
                        <a:rPr lang="en-US" sz="1800" b="1" i="0" u="none" strike="noStrike">
                          <a:solidFill>
                            <a:srgbClr val="000000"/>
                          </a:solidFill>
                          <a:effectLst/>
                          <a:latin typeface="Calibri"/>
                        </a:rPr>
                        <a:t>Kaiser Standard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a:rPr>
                        <a:t>13.5%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70857">
                <a:tc>
                  <a:txBody>
                    <a:bodyPr/>
                    <a:lstStyle/>
                    <a:p>
                      <a:pPr algn="l" fontAlgn="b"/>
                      <a:r>
                        <a:rPr lang="en-US" sz="1800" b="1" i="0" u="none" strike="noStrike">
                          <a:solidFill>
                            <a:srgbClr val="000000"/>
                          </a:solidFill>
                          <a:effectLst/>
                          <a:latin typeface="Calibri"/>
                        </a:rPr>
                        <a:t>BCBS Standard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dirty="0">
                          <a:solidFill>
                            <a:srgbClr val="000000"/>
                          </a:solidFill>
                          <a:effectLst/>
                          <a:latin typeface="Calibri"/>
                        </a:rPr>
                        <a:t>10.1%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dirty="0">
                          <a:solidFill>
                            <a:srgbClr val="000000"/>
                          </a:solidFill>
                          <a:effectLst/>
                          <a:latin typeface="Calibri"/>
                        </a:rPr>
                        <a:t>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1" i="0" u="none" strike="noStrike">
                          <a:solidFill>
                            <a:srgbClr val="000000"/>
                          </a:solidFill>
                          <a:effectLst/>
                          <a:latin typeface="Calibri"/>
                        </a:rPr>
                        <a:t>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870857">
                <a:tc>
                  <a:txBody>
                    <a:bodyPr/>
                    <a:lstStyle/>
                    <a:p>
                      <a:pPr algn="l" fontAlgn="b"/>
                      <a:r>
                        <a:rPr lang="en-US" sz="1800" b="1" i="0" u="none" strike="noStrike" dirty="0">
                          <a:solidFill>
                            <a:srgbClr val="000000"/>
                          </a:solidFill>
                          <a:effectLst/>
                          <a:latin typeface="Calibri"/>
                        </a:rPr>
                        <a:t>BCBS Basic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0" i="0" u="none" strike="noStrike">
                          <a:solidFill>
                            <a:srgbClr val="000000"/>
                          </a:solidFill>
                          <a:effectLst/>
                          <a:latin typeface="Calibri"/>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b"/>
                      <a:r>
                        <a:rPr lang="en-US" sz="1800" b="1" i="0" u="none" strike="noStrike" dirty="0">
                          <a:solidFill>
                            <a:srgbClr val="000000"/>
                          </a:solidFill>
                          <a:effectLst/>
                          <a:latin typeface="Calibri"/>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bl>
          </a:graphicData>
        </a:graphic>
      </p:graphicFrame>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1DAF63A2-55FF-45AE-993D-7F5AE00746FC}" type="slidenum">
              <a:rPr lang="en-US" smtClean="0"/>
              <a:pPr/>
              <a:t>37</a:t>
            </a:fld>
            <a:endParaRPr lang="en-US" dirty="0"/>
          </a:p>
        </p:txBody>
      </p:sp>
    </p:spTree>
    <p:extLst>
      <p:ext uri="{BB962C8B-B14F-4D97-AF65-F5344CB8AC3E}">
        <p14:creationId xmlns:p14="http://schemas.microsoft.com/office/powerpoint/2010/main" val="3845343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c - Products &amp; competitors</a:t>
            </a:r>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quarter" idx="10"/>
          </p:nvPr>
        </p:nvSpPr>
        <p:spPr/>
        <p:txBody>
          <a:bodyPr/>
          <a:lstStyle/>
          <a:p>
            <a:fld id="{54961EED-B9D9-432A-BDC7-7D41A5B1F043}"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78D11F83-6AB6-428A-A997-920F9E1AD151}" type="slidenum">
              <a:rPr lang="en-US" smtClean="0"/>
              <a:pPr/>
              <a:t>38</a:t>
            </a:fld>
            <a:endParaRPr lang="en-US" dirty="0"/>
          </a:p>
        </p:txBody>
      </p:sp>
    </p:spTree>
    <p:extLst>
      <p:ext uri="{BB962C8B-B14F-4D97-AF65-F5344CB8AC3E}">
        <p14:creationId xmlns:p14="http://schemas.microsoft.com/office/powerpoint/2010/main" val="40698866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r>
              <a:rPr lang="en-US" dirty="0"/>
              <a:t>Market &amp; Product Overview</a:t>
            </a:r>
          </a:p>
        </p:txBody>
      </p:sp>
      <p:sp>
        <p:nvSpPr>
          <p:cNvPr id="3" name="Content Placeholder 2"/>
          <p:cNvSpPr>
            <a:spLocks noGrp="1"/>
          </p:cNvSpPr>
          <p:nvPr>
            <p:ph idx="1"/>
          </p:nvPr>
        </p:nvSpPr>
        <p:spPr>
          <a:xfrm>
            <a:off x="457200" y="914400"/>
            <a:ext cx="8229600" cy="5867400"/>
          </a:xfrm>
        </p:spPr>
        <p:txBody>
          <a:bodyPr>
            <a:normAutofit fontScale="55000" lnSpcReduction="20000"/>
          </a:bodyPr>
          <a:lstStyle/>
          <a:p>
            <a:pPr marL="0" indent="0">
              <a:buNone/>
            </a:pPr>
            <a:r>
              <a:rPr lang="en-US" dirty="0"/>
              <a:t>Federal Civilian Employees can choose a health plan from the Federal Employees Health Benefits Program (FEHBP). Both local and national carriers offer health plans under FEHBP. Plans must follow OPM guidelines.</a:t>
            </a:r>
            <a:br>
              <a:rPr lang="en-US" dirty="0"/>
            </a:br>
            <a:br>
              <a:rPr lang="en-US" dirty="0"/>
            </a:br>
            <a:r>
              <a:rPr lang="en-US" b="1" dirty="0"/>
              <a:t>FEP Products</a:t>
            </a:r>
          </a:p>
          <a:p>
            <a:r>
              <a:rPr lang="en-US" dirty="0"/>
              <a:t>FEP/BCBS offers both standard and basic option plans.</a:t>
            </a:r>
          </a:p>
          <a:p>
            <a:r>
              <a:rPr lang="en-US" dirty="0"/>
              <a:t>The BCBS Standard option has $25 copays for office visits and a 15% coinsurance for most other services. The premium is $245.18 and the plan has a $350 deductible.</a:t>
            </a:r>
          </a:p>
          <a:p>
            <a:r>
              <a:rPr lang="en-US" dirty="0"/>
              <a:t>The BCBS Basic option has $30 copays for office visits and flat copays that vary with services. The premium is $159.74. There is no deductible.</a:t>
            </a:r>
          </a:p>
          <a:p>
            <a:pPr marL="0" indent="0">
              <a:buNone/>
            </a:pPr>
            <a:endParaRPr lang="en-US" dirty="0"/>
          </a:p>
          <a:p>
            <a:pPr marL="0" indent="0">
              <a:buNone/>
            </a:pPr>
            <a:r>
              <a:rPr lang="en-US" b="1" dirty="0"/>
              <a:t>HMSA Products</a:t>
            </a:r>
          </a:p>
          <a:p>
            <a:r>
              <a:rPr lang="en-US" dirty="0"/>
              <a:t>HMSA offers a high option plan, Fed87, which is an 80/20 plan with a PPO-like network and a $151 premium</a:t>
            </a:r>
          </a:p>
          <a:p>
            <a:r>
              <a:rPr lang="en-US" dirty="0"/>
              <a:t>HMSA plans to offer the Active &amp; Fit Direct Program which offers members a $25/month gym membership</a:t>
            </a:r>
          </a:p>
          <a:p>
            <a:pPr marL="0" indent="0">
              <a:buNone/>
            </a:pPr>
            <a:br>
              <a:rPr lang="en-US" dirty="0"/>
            </a:br>
            <a:r>
              <a:rPr lang="en-US" b="1" dirty="0"/>
              <a:t>Kaiser Products</a:t>
            </a:r>
            <a:endParaRPr lang="en-US" dirty="0"/>
          </a:p>
          <a:p>
            <a:r>
              <a:rPr lang="en-US" dirty="0"/>
              <a:t>The Kaiser Comprehensive Plan is a high option plan with $15 copays for most services and a $164 premium</a:t>
            </a:r>
          </a:p>
          <a:p>
            <a:r>
              <a:rPr lang="en-US" dirty="0"/>
              <a:t>The Kaiser Standard Plan is a low option plan with $25 copays for most services and a $111 premium</a:t>
            </a:r>
          </a:p>
          <a:p>
            <a:r>
              <a:rPr lang="en-US" dirty="0"/>
              <a:t>Kaiser plans offer the Silver &amp; Fit program, which reimburses the $200 enrollment fee if members go to the gym 45 times per year.</a:t>
            </a:r>
            <a:br>
              <a:rPr lang="en-US" dirty="0"/>
            </a:br>
            <a:endParaRPr lang="en-US" dirty="0"/>
          </a:p>
          <a:p>
            <a:pPr marL="0" indent="0">
              <a:buNone/>
            </a:pPr>
            <a:r>
              <a:rPr lang="en-US" b="1" dirty="0"/>
              <a:t>Competitive Position</a:t>
            </a:r>
          </a:p>
          <a:p>
            <a:r>
              <a:rPr lang="en-US" dirty="0"/>
              <a:t>Since BCBS plans are national plans, the premiums are higher than the prevalent local plans offered by Kaiser and HMSA.</a:t>
            </a:r>
          </a:p>
          <a:p>
            <a:r>
              <a:rPr lang="en-US" dirty="0"/>
              <a:t>The BCBS Standard plan 49%-62% more expensive to the employee than HMSA and Kaiser’s high option plans (Fed87 and KP Comprehensive).</a:t>
            </a:r>
          </a:p>
          <a:p>
            <a:r>
              <a:rPr lang="en-US" dirty="0"/>
              <a:t>The BCBS basic plan is 44% more expensive than Kaiser’s Standard Option plan.</a:t>
            </a:r>
          </a:p>
          <a:p>
            <a:r>
              <a:rPr lang="en-US" dirty="0"/>
              <a:t>FEP/BCBS plans have maintained fairly consistent market share and membership due to its popularity with transient federal workers.</a:t>
            </a:r>
          </a:p>
        </p:txBody>
      </p:sp>
      <p:sp>
        <p:nvSpPr>
          <p:cNvPr id="4" name="Date Placeholder 3"/>
          <p:cNvSpPr>
            <a:spLocks noGrp="1"/>
          </p:cNvSpPr>
          <p:nvPr>
            <p:ph type="dt" sz="quarter" idx="10"/>
          </p:nvPr>
        </p:nvSpPr>
        <p:spPr/>
        <p:txBody>
          <a:bodyPr/>
          <a:lstStyle/>
          <a:p>
            <a:fld id="{31143EAB-5DCD-438B-8F08-5A360D56AEFC}" type="datetime1">
              <a:rPr lang="en-US" smtClean="0">
                <a:solidFill>
                  <a:srgbClr val="FFFFFF"/>
                </a:solidFill>
              </a:rPr>
              <a:pPr/>
              <a:t>3/13/2018</a:t>
            </a:fld>
            <a:endParaRPr lang="en-US" dirty="0">
              <a:solidFill>
                <a:srgbClr val="FFFFFF"/>
              </a:solidFill>
            </a:endParaRP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39</a:t>
            </a:fld>
            <a:endParaRPr lang="en-US" dirty="0">
              <a:solidFill>
                <a:srgbClr val="FFFFFF"/>
              </a:solidFill>
            </a:endParaRPr>
          </a:p>
        </p:txBody>
      </p:sp>
    </p:spTree>
    <p:extLst>
      <p:ext uri="{BB962C8B-B14F-4D97-AF65-F5344CB8AC3E}">
        <p14:creationId xmlns:p14="http://schemas.microsoft.com/office/powerpoint/2010/main" val="571303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4</a:t>
            </a:fld>
            <a:endParaRPr lang="en-US"/>
          </a:p>
        </p:txBody>
      </p:sp>
      <p:graphicFrame>
        <p:nvGraphicFramePr>
          <p:cNvPr id="6" name="Content Placeholder 9"/>
          <p:cNvGraphicFramePr>
            <a:graphicFrameLocks noGrp="1"/>
          </p:cNvGraphicFramePr>
          <p:nvPr>
            <p:ph idx="1"/>
            <p:extLst>
              <p:ext uri="{D42A27DB-BD31-4B8C-83A1-F6EECF244321}">
                <p14:modId xmlns:p14="http://schemas.microsoft.com/office/powerpoint/2010/main" val="3813330370"/>
              </p:ext>
            </p:extLst>
          </p:nvPr>
        </p:nvGraphicFramePr>
        <p:xfrm>
          <a:off x="609600" y="1524000"/>
          <a:ext cx="8072898" cy="470143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1"/>
          <p:cNvSpPr>
            <a:spLocks noGrp="1"/>
          </p:cNvSpPr>
          <p:nvPr>
            <p:ph type="title"/>
          </p:nvPr>
        </p:nvSpPr>
        <p:spPr>
          <a:xfrm>
            <a:off x="457200" y="274638"/>
            <a:ext cx="8229600" cy="1143000"/>
          </a:xfrm>
        </p:spPr>
        <p:txBody>
          <a:bodyPr/>
          <a:lstStyle/>
          <a:p>
            <a:r>
              <a:rPr lang="en-US" dirty="0"/>
              <a:t>FEP Landscape</a:t>
            </a:r>
          </a:p>
        </p:txBody>
      </p:sp>
    </p:spTree>
    <p:extLst>
      <p:ext uri="{BB962C8B-B14F-4D97-AF65-F5344CB8AC3E}">
        <p14:creationId xmlns:p14="http://schemas.microsoft.com/office/powerpoint/2010/main" val="25902779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98438"/>
            <a:ext cx="8229600" cy="411162"/>
          </a:xfrm>
        </p:spPr>
        <p:txBody>
          <a:bodyPr/>
          <a:lstStyle/>
          <a:p>
            <a:r>
              <a:rPr lang="en-US" sz="2400" dirty="0"/>
              <a:t>FEP/BCBS vs. HMSA &amp; Kaiser</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62764368"/>
              </p:ext>
            </p:extLst>
          </p:nvPr>
        </p:nvGraphicFramePr>
        <p:xfrm>
          <a:off x="0" y="685800"/>
          <a:ext cx="9144000" cy="5818067"/>
        </p:xfrm>
        <a:graphic>
          <a:graphicData uri="http://schemas.openxmlformats.org/drawingml/2006/table">
            <a:tbl>
              <a:tblPr firstRow="1" bandRow="1">
                <a:tableStyleId>{00A15C55-8517-42AA-B614-E9B94910E393}</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gridCol w="1524000">
                  <a:extLst>
                    <a:ext uri="{9D8B030D-6E8A-4147-A177-3AD203B41FA5}">
                      <a16:colId xmlns:a16="http://schemas.microsoft.com/office/drawing/2014/main" val="20004"/>
                    </a:ext>
                  </a:extLst>
                </a:gridCol>
                <a:gridCol w="1524000">
                  <a:extLst>
                    <a:ext uri="{9D8B030D-6E8A-4147-A177-3AD203B41FA5}">
                      <a16:colId xmlns:a16="http://schemas.microsoft.com/office/drawing/2014/main" val="20005"/>
                    </a:ext>
                  </a:extLst>
                </a:gridCol>
              </a:tblGrid>
              <a:tr h="250361">
                <a:tc>
                  <a:txBody>
                    <a:bodyPr/>
                    <a:lstStyle/>
                    <a:p>
                      <a:pPr algn="ctr" fontAlgn="ctr"/>
                      <a:endParaRPr lang="en-US" sz="1200" b="0" i="0" u="none" strike="noStrike" dirty="0">
                        <a:solidFill>
                          <a:schemeClr val="bg1"/>
                        </a:solidFill>
                        <a:effectLst/>
                        <a:latin typeface="Calibri"/>
                      </a:endParaRPr>
                    </a:p>
                  </a:txBody>
                  <a:tcPr marL="9525" marR="9525" marT="9525" marB="0" anchor="ctr"/>
                </a:tc>
                <a:tc>
                  <a:txBody>
                    <a:bodyPr/>
                    <a:lstStyle/>
                    <a:p>
                      <a:pPr algn="ctr" fontAlgn="ctr"/>
                      <a:r>
                        <a:rPr lang="en-US" sz="1200" b="1" i="0" u="none" strike="noStrike" dirty="0">
                          <a:solidFill>
                            <a:schemeClr val="bg1"/>
                          </a:solidFill>
                          <a:effectLst/>
                          <a:latin typeface="Calibri"/>
                        </a:rPr>
                        <a:t>BCBS Standard</a:t>
                      </a:r>
                    </a:p>
                  </a:txBody>
                  <a:tcPr marL="9525" marR="9525" marT="9525" marB="0" anchor="ctr"/>
                </a:tc>
                <a:tc>
                  <a:txBody>
                    <a:bodyPr/>
                    <a:lstStyle/>
                    <a:p>
                      <a:pPr algn="ctr" fontAlgn="ctr"/>
                      <a:r>
                        <a:rPr lang="en-US" sz="1200" b="1" i="0" u="none" strike="noStrike" dirty="0">
                          <a:solidFill>
                            <a:schemeClr val="bg1"/>
                          </a:solidFill>
                          <a:effectLst/>
                          <a:latin typeface="Calibri"/>
                        </a:rPr>
                        <a:t>BCBS Basic</a:t>
                      </a:r>
                    </a:p>
                  </a:txBody>
                  <a:tcPr marL="9525" marR="9525" marT="9525" marB="0" anchor="ctr"/>
                </a:tc>
                <a:tc>
                  <a:txBody>
                    <a:bodyPr/>
                    <a:lstStyle/>
                    <a:p>
                      <a:pPr algn="ctr" fontAlgn="ctr"/>
                      <a:r>
                        <a:rPr lang="en-US" sz="1200" b="1" i="0" u="none" strike="noStrike" dirty="0">
                          <a:solidFill>
                            <a:schemeClr val="bg1"/>
                          </a:solidFill>
                          <a:effectLst/>
                          <a:latin typeface="Calibri"/>
                        </a:rPr>
                        <a:t>HMSA Fed87</a:t>
                      </a:r>
                    </a:p>
                  </a:txBody>
                  <a:tcPr marL="9525" marR="9525" marT="9525" marB="0" anchor="ctr"/>
                </a:tc>
                <a:tc>
                  <a:txBody>
                    <a:bodyPr/>
                    <a:lstStyle/>
                    <a:p>
                      <a:pPr algn="ctr" fontAlgn="ctr"/>
                      <a:r>
                        <a:rPr lang="en-US" sz="1200" b="1" i="0" u="none" strike="noStrike" dirty="0">
                          <a:solidFill>
                            <a:schemeClr val="bg1"/>
                          </a:solidFill>
                          <a:effectLst/>
                          <a:latin typeface="Calibri"/>
                        </a:rPr>
                        <a:t>KP High</a:t>
                      </a:r>
                    </a:p>
                  </a:txBody>
                  <a:tcPr marL="9525" marR="9525" marT="9525" marB="0" anchor="ctr"/>
                </a:tc>
                <a:tc>
                  <a:txBody>
                    <a:bodyPr/>
                    <a:lstStyle/>
                    <a:p>
                      <a:pPr algn="ctr" fontAlgn="ctr"/>
                      <a:r>
                        <a:rPr lang="en-US" sz="1200" b="1" i="0" u="none" strike="noStrike" dirty="0">
                          <a:solidFill>
                            <a:schemeClr val="bg1"/>
                          </a:solidFill>
                          <a:effectLst/>
                          <a:latin typeface="Calibri"/>
                        </a:rPr>
                        <a:t>KP</a:t>
                      </a:r>
                      <a:r>
                        <a:rPr lang="en-US" sz="1200" b="1" i="0" u="none" strike="noStrike" baseline="0" dirty="0">
                          <a:solidFill>
                            <a:schemeClr val="bg1"/>
                          </a:solidFill>
                          <a:effectLst/>
                          <a:latin typeface="Calibri"/>
                        </a:rPr>
                        <a:t> Standard</a:t>
                      </a:r>
                      <a:endParaRPr lang="en-US" sz="1200" b="1" i="0" u="none" strike="noStrike" dirty="0">
                        <a:solidFill>
                          <a:schemeClr val="bg1"/>
                        </a:solidFill>
                        <a:effectLst/>
                        <a:latin typeface="Calibri"/>
                      </a:endParaRPr>
                    </a:p>
                  </a:txBody>
                  <a:tcPr marL="9525" marR="9525" marT="9525" marB="0" anchor="ctr"/>
                </a:tc>
                <a:extLst>
                  <a:ext uri="{0D108BD9-81ED-4DB2-BD59-A6C34878D82A}">
                    <a16:rowId xmlns:a16="http://schemas.microsoft.com/office/drawing/2014/main" val="10000"/>
                  </a:ext>
                </a:extLst>
              </a:tr>
              <a:tr h="250361">
                <a:tc>
                  <a:txBody>
                    <a:bodyPr/>
                    <a:lstStyle/>
                    <a:p>
                      <a:pPr algn="l" fontAlgn="b"/>
                      <a:r>
                        <a:rPr lang="en-US" sz="1200" b="0" i="0" u="none" strike="noStrike" dirty="0">
                          <a:solidFill>
                            <a:srgbClr val="000000"/>
                          </a:solidFill>
                          <a:effectLst/>
                          <a:latin typeface="Calibri"/>
                        </a:rPr>
                        <a:t>Employee Premium</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$245.18</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$159.74</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$170.71</a:t>
                      </a:r>
                    </a:p>
                  </a:txBody>
                  <a:tcPr marL="9525" marR="9525" marT="9525" marB="0" anchor="ctr"/>
                </a:tc>
                <a:tc>
                  <a:txBody>
                    <a:bodyPr/>
                    <a:lstStyle/>
                    <a:p>
                      <a:pPr algn="ctr" fontAlgn="ctr"/>
                      <a:r>
                        <a:rPr lang="en-US" sz="1200" u="none" strike="noStrike" dirty="0">
                          <a:effectLst/>
                          <a:latin typeface="Calibri" panose="020F0502020204030204" pitchFamily="34" charset="0"/>
                        </a:rPr>
                        <a:t>$164.64</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$111.17</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1"/>
                  </a:ext>
                </a:extLst>
              </a:tr>
              <a:tr h="250361">
                <a:tc>
                  <a:txBody>
                    <a:bodyPr/>
                    <a:lstStyle/>
                    <a:p>
                      <a:pPr algn="l" fontAlgn="b"/>
                      <a:r>
                        <a:rPr lang="en-US" sz="1200" b="0" i="0" u="none" strike="noStrike" dirty="0">
                          <a:solidFill>
                            <a:srgbClr val="000000"/>
                          </a:solidFill>
                          <a:effectLst/>
                          <a:latin typeface="Calibri"/>
                        </a:rPr>
                        <a:t>MOOP</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$5,000</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$5,500</a:t>
                      </a:r>
                    </a:p>
                  </a:txBody>
                  <a:tcPr marL="9525" marR="9525" marT="9525" marB="0" anchor="ctr"/>
                </a:tc>
                <a:tc>
                  <a:txBody>
                    <a:bodyPr/>
                    <a:lstStyle/>
                    <a:p>
                      <a:pPr algn="ctr" fontAlgn="ctr"/>
                      <a:r>
                        <a:rPr lang="en-US" sz="1200" u="none" strike="noStrike" dirty="0">
                          <a:effectLst/>
                          <a:latin typeface="Calibri" panose="020F0502020204030204" pitchFamily="34" charset="0"/>
                        </a:rPr>
                        <a:t>$3,000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$3,000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$3,000</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2"/>
                  </a:ext>
                </a:extLst>
              </a:tr>
              <a:tr h="418690">
                <a:tc>
                  <a:txBody>
                    <a:bodyPr/>
                    <a:lstStyle/>
                    <a:p>
                      <a:pPr algn="l" fontAlgn="b"/>
                      <a:r>
                        <a:rPr lang="en-US" sz="1200" b="0" i="0" u="none" strike="noStrike">
                          <a:solidFill>
                            <a:srgbClr val="000000"/>
                          </a:solidFill>
                          <a:effectLst/>
                          <a:latin typeface="Calibri"/>
                        </a:rPr>
                        <a:t>Physician Visit</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$25</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$30</a:t>
                      </a:r>
                    </a:p>
                  </a:txBody>
                  <a:tcPr marL="9525" marR="9525" marT="9525" marB="0" anchor="ctr"/>
                </a:tc>
                <a:tc>
                  <a:txBody>
                    <a:bodyPr/>
                    <a:lstStyle/>
                    <a:p>
                      <a:pPr algn="ctr" fontAlgn="ctr"/>
                      <a:r>
                        <a:rPr lang="en-US" sz="1200" u="none" strike="noStrike" dirty="0">
                          <a:effectLst/>
                          <a:latin typeface="Calibri" panose="020F0502020204030204" pitchFamily="34" charset="0"/>
                        </a:rPr>
                        <a:t>$15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$15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$25 </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3"/>
                  </a:ext>
                </a:extLst>
              </a:tr>
              <a:tr h="250361">
                <a:tc>
                  <a:txBody>
                    <a:bodyPr/>
                    <a:lstStyle/>
                    <a:p>
                      <a:pPr algn="l" fontAlgn="b"/>
                      <a:r>
                        <a:rPr lang="en-US" sz="1200" b="0" i="0" u="none" strike="noStrike">
                          <a:solidFill>
                            <a:srgbClr val="000000"/>
                          </a:solidFill>
                          <a:effectLst/>
                          <a:latin typeface="Calibri"/>
                        </a:rPr>
                        <a:t>Labs, tests, x-rays</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$40</a:t>
                      </a:r>
                    </a:p>
                  </a:txBody>
                  <a:tcPr marL="9525" marR="9525" marT="9525" marB="0" anchor="ctr"/>
                </a:tc>
                <a:tc>
                  <a:txBody>
                    <a:bodyPr/>
                    <a:lstStyle/>
                    <a:p>
                      <a:pPr algn="ctr" fontAlgn="ctr"/>
                      <a:r>
                        <a:rPr lang="en-US" sz="1200" u="none" strike="noStrike" dirty="0">
                          <a:effectLst/>
                          <a:latin typeface="Calibri" panose="020F0502020204030204" pitchFamily="34" charset="0"/>
                        </a:rPr>
                        <a:t>No charge</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$10 /day</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30%</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4"/>
                  </a:ext>
                </a:extLst>
              </a:tr>
              <a:tr h="418690">
                <a:tc>
                  <a:txBody>
                    <a:bodyPr/>
                    <a:lstStyle/>
                    <a:p>
                      <a:pPr algn="l" fontAlgn="b"/>
                      <a:r>
                        <a:rPr lang="en-US" sz="1200" b="0" i="0" u="none" strike="noStrike" dirty="0">
                          <a:solidFill>
                            <a:srgbClr val="000000"/>
                          </a:solidFill>
                          <a:effectLst/>
                          <a:latin typeface="Calibri"/>
                        </a:rPr>
                        <a:t>Advanced tests &amp; imaging</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$100</a:t>
                      </a:r>
                    </a:p>
                  </a:txBody>
                  <a:tcPr marL="9525" marR="9525" marT="9525" marB="0" anchor="ctr"/>
                </a:tc>
                <a:tc>
                  <a:txBody>
                    <a:bodyPr/>
                    <a:lstStyle/>
                    <a:p>
                      <a:pPr algn="ctr" fontAlgn="ctr"/>
                      <a:r>
                        <a:rPr lang="en-US" sz="1200" u="none" strike="noStrike" dirty="0">
                          <a:effectLst/>
                          <a:latin typeface="Calibri" panose="020F0502020204030204" pitchFamily="34" charset="0"/>
                        </a:rPr>
                        <a:t>20%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30%</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5"/>
                  </a:ext>
                </a:extLst>
              </a:tr>
              <a:tr h="250361">
                <a:tc>
                  <a:txBody>
                    <a:bodyPr/>
                    <a:lstStyle/>
                    <a:p>
                      <a:pPr algn="l" fontAlgn="b"/>
                      <a:r>
                        <a:rPr lang="en-US" sz="1200" b="0" i="0" u="none" strike="noStrike" dirty="0">
                          <a:solidFill>
                            <a:srgbClr val="000000"/>
                          </a:solidFill>
                          <a:effectLst/>
                          <a:latin typeface="Calibri"/>
                        </a:rPr>
                        <a:t>Maternity Care</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No Charge</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No Charge</a:t>
                      </a:r>
                    </a:p>
                  </a:txBody>
                  <a:tcPr marL="9525" marR="9525" marT="9525" marB="0" anchor="ctr"/>
                </a:tc>
                <a:tc>
                  <a:txBody>
                    <a:bodyPr/>
                    <a:lstStyle/>
                    <a:p>
                      <a:pPr algn="ctr" fontAlgn="ctr"/>
                      <a:r>
                        <a:rPr lang="en-US" sz="1200" u="none" strike="noStrike" dirty="0">
                          <a:effectLst/>
                          <a:latin typeface="Calibri" panose="020F0502020204030204" pitchFamily="34" charset="0"/>
                        </a:rPr>
                        <a:t>No Charge</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No Charge</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No Charge</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6"/>
                  </a:ext>
                </a:extLst>
              </a:tr>
              <a:tr h="250361">
                <a:tc>
                  <a:txBody>
                    <a:bodyPr/>
                    <a:lstStyle/>
                    <a:p>
                      <a:pPr algn="l" fontAlgn="b"/>
                      <a:r>
                        <a:rPr lang="en-US" sz="1200" b="0" i="0" u="none" strike="noStrike">
                          <a:solidFill>
                            <a:srgbClr val="000000"/>
                          </a:solidFill>
                          <a:effectLst/>
                          <a:latin typeface="Calibri"/>
                        </a:rPr>
                        <a:t>PT, OT, ST</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$25</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$30 /visit</a:t>
                      </a:r>
                    </a:p>
                  </a:txBody>
                  <a:tcPr marL="9525" marR="9525" marT="9525" marB="0" anchor="ctr"/>
                </a:tc>
                <a:tc>
                  <a:txBody>
                    <a:bodyPr/>
                    <a:lstStyle/>
                    <a:p>
                      <a:pPr algn="ctr" fontAlgn="ctr"/>
                      <a:r>
                        <a:rPr lang="en-US" sz="1200" u="none" strike="noStrike" dirty="0">
                          <a:effectLst/>
                          <a:latin typeface="Calibri" panose="020F0502020204030204" pitchFamily="34" charset="0"/>
                        </a:rPr>
                        <a:t>20%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$15 /visit</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$25 /visit</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7"/>
                  </a:ext>
                </a:extLst>
              </a:tr>
              <a:tr h="286036">
                <a:tc>
                  <a:txBody>
                    <a:bodyPr/>
                    <a:lstStyle/>
                    <a:p>
                      <a:pPr algn="l" fontAlgn="b"/>
                      <a:r>
                        <a:rPr lang="en-US" sz="1200" b="0" i="0" u="none" strike="noStrike">
                          <a:solidFill>
                            <a:srgbClr val="000000"/>
                          </a:solidFill>
                          <a:effectLst/>
                          <a:latin typeface="Calibri"/>
                        </a:rPr>
                        <a:t>Surgical Procedures</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$150 Office</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$200 Facility</a:t>
                      </a:r>
                    </a:p>
                  </a:txBody>
                  <a:tcPr marL="9525" marR="9525" marT="9525" marB="0" anchor="ctr"/>
                </a:tc>
                <a:tc>
                  <a:txBody>
                    <a:bodyPr/>
                    <a:lstStyle/>
                    <a:p>
                      <a:pPr algn="ctr" fontAlgn="ctr"/>
                      <a:r>
                        <a:rPr lang="en-US" sz="1200" u="none" strike="noStrike" dirty="0">
                          <a:effectLst/>
                          <a:latin typeface="Calibri" panose="020F0502020204030204" pitchFamily="34" charset="0"/>
                        </a:rPr>
                        <a:t>No Charge</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$15 Office</a:t>
                      </a:r>
                      <a:br>
                        <a:rPr lang="en-US" sz="1200" u="none" strike="noStrike" dirty="0">
                          <a:effectLst/>
                          <a:latin typeface="Calibri" panose="020F0502020204030204" pitchFamily="34" charset="0"/>
                        </a:rPr>
                      </a:br>
                      <a:r>
                        <a:rPr lang="en-US" sz="1200" u="none" strike="noStrike" dirty="0">
                          <a:effectLst/>
                          <a:latin typeface="Calibri" panose="020F0502020204030204" pitchFamily="34" charset="0"/>
                        </a:rPr>
                        <a:t>20% Facility</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$25 Office</a:t>
                      </a:r>
                      <a:br>
                        <a:rPr lang="en-US" sz="1200" u="none" strike="noStrike" dirty="0">
                          <a:effectLst/>
                          <a:latin typeface="Calibri" panose="020F0502020204030204" pitchFamily="34" charset="0"/>
                        </a:rPr>
                      </a:br>
                      <a:r>
                        <a:rPr lang="en-US" sz="1200" u="none" strike="noStrike" dirty="0">
                          <a:effectLst/>
                          <a:latin typeface="Calibri" panose="020F0502020204030204" pitchFamily="34" charset="0"/>
                        </a:rPr>
                        <a:t>20% Facility</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8"/>
                  </a:ext>
                </a:extLst>
              </a:tr>
              <a:tr h="250361">
                <a:tc>
                  <a:txBody>
                    <a:bodyPr/>
                    <a:lstStyle/>
                    <a:p>
                      <a:pPr algn="l" fontAlgn="b"/>
                      <a:r>
                        <a:rPr lang="en-US" sz="1200" b="0" i="0" u="none" strike="noStrike">
                          <a:solidFill>
                            <a:srgbClr val="000000"/>
                          </a:solidFill>
                          <a:effectLst/>
                          <a:latin typeface="Calibri"/>
                        </a:rPr>
                        <a:t>Inpatient Hospital</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$350</a:t>
                      </a:r>
                      <a:r>
                        <a:rPr lang="en-US" sz="1200" b="0" i="0" u="none" strike="noStrike" baseline="0" dirty="0">
                          <a:solidFill>
                            <a:srgbClr val="000000"/>
                          </a:solidFill>
                          <a:effectLst/>
                          <a:latin typeface="Calibri" panose="020F0502020204030204" pitchFamily="34" charset="0"/>
                        </a:rPr>
                        <a:t> /</a:t>
                      </a:r>
                      <a:r>
                        <a:rPr lang="en-US" sz="1200" b="0" i="0" u="none" strike="noStrike" dirty="0">
                          <a:solidFill>
                            <a:srgbClr val="000000"/>
                          </a:solidFill>
                          <a:effectLst/>
                          <a:latin typeface="Calibri" panose="020F0502020204030204" pitchFamily="34" charset="0"/>
                        </a:rPr>
                        <a:t>admission</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$175</a:t>
                      </a:r>
                      <a:r>
                        <a:rPr lang="en-US" sz="1200" b="0" i="0" u="none" strike="noStrike" baseline="0" dirty="0">
                          <a:solidFill>
                            <a:srgbClr val="000000"/>
                          </a:solidFill>
                          <a:effectLst/>
                          <a:latin typeface="Calibri" panose="020F0502020204030204" pitchFamily="34" charset="0"/>
                        </a:rPr>
                        <a:t> /day</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$200 /admission</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$100 /admission</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$300 /day</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9"/>
                  </a:ext>
                </a:extLst>
              </a:tr>
              <a:tr h="418690">
                <a:tc>
                  <a:txBody>
                    <a:bodyPr/>
                    <a:lstStyle/>
                    <a:p>
                      <a:pPr algn="l" fontAlgn="b"/>
                      <a:r>
                        <a:rPr lang="en-US" sz="1200" b="0" i="0" u="none" strike="noStrike" dirty="0">
                          <a:solidFill>
                            <a:srgbClr val="000000"/>
                          </a:solidFill>
                          <a:effectLst/>
                          <a:latin typeface="Calibri"/>
                        </a:rPr>
                        <a:t>Ambulance</a:t>
                      </a:r>
                    </a:p>
                  </a:txBody>
                  <a:tcPr marL="9525" marR="9525" marT="9525" marB="0" anchor="ctr"/>
                </a:tc>
                <a:tc>
                  <a:txBody>
                    <a:bodyPr/>
                    <a:lstStyle/>
                    <a:p>
                      <a:pPr algn="ctr" fontAlgn="ctr"/>
                      <a:r>
                        <a:rPr lang="it-IT" sz="1200" b="0" i="0" u="none" strike="noStrike" dirty="0">
                          <a:solidFill>
                            <a:srgbClr val="000000"/>
                          </a:solidFill>
                          <a:effectLst/>
                          <a:latin typeface="Calibri" panose="020F0502020204030204" pitchFamily="34" charset="0"/>
                        </a:rPr>
                        <a:t>$100</a:t>
                      </a:r>
                    </a:p>
                  </a:txBody>
                  <a:tcPr marL="9525" marR="9525" marT="9525" marB="0" anchor="ctr"/>
                </a:tc>
                <a:tc>
                  <a:txBody>
                    <a:bodyPr/>
                    <a:lstStyle/>
                    <a:p>
                      <a:pPr algn="ctr" fontAlgn="ctr"/>
                      <a:r>
                        <a:rPr lang="it-IT" sz="1200" b="0" i="0" u="none" strike="noStrike" dirty="0">
                          <a:solidFill>
                            <a:srgbClr val="000000"/>
                          </a:solidFill>
                          <a:effectLst/>
                          <a:latin typeface="Calibri" panose="020F0502020204030204" pitchFamily="34" charset="0"/>
                        </a:rPr>
                        <a:t>$100</a:t>
                      </a:r>
                    </a:p>
                  </a:txBody>
                  <a:tcPr marL="9525" marR="9525" marT="9525" marB="0" anchor="ctr"/>
                </a:tc>
                <a:tc>
                  <a:txBody>
                    <a:bodyPr/>
                    <a:lstStyle/>
                    <a:p>
                      <a:pPr algn="ctr" fontAlgn="ctr"/>
                      <a:r>
                        <a:rPr lang="en-US" sz="1200" u="none" strike="noStrike" dirty="0">
                          <a:effectLst/>
                          <a:latin typeface="Calibri" panose="020F0502020204030204" pitchFamily="34" charset="0"/>
                        </a:rPr>
                        <a:t>No Charge</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20%</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0"/>
                  </a:ext>
                </a:extLst>
              </a:tr>
              <a:tr h="250361">
                <a:tc>
                  <a:txBody>
                    <a:bodyPr/>
                    <a:lstStyle/>
                    <a:p>
                      <a:pPr algn="l" fontAlgn="b"/>
                      <a:r>
                        <a:rPr lang="en-US" sz="1200" b="0" i="0" u="none" strike="noStrike" dirty="0">
                          <a:solidFill>
                            <a:srgbClr val="000000"/>
                          </a:solidFill>
                          <a:effectLst/>
                          <a:latin typeface="Calibri"/>
                        </a:rPr>
                        <a:t>Emergency Room</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$125</a:t>
                      </a:r>
                    </a:p>
                  </a:txBody>
                  <a:tcPr marL="9525" marR="9525" marT="9525" marB="0" anchor="ctr"/>
                </a:tc>
                <a:tc>
                  <a:txBody>
                    <a:bodyPr/>
                    <a:lstStyle/>
                    <a:p>
                      <a:pPr algn="ctr" fontAlgn="ctr"/>
                      <a:r>
                        <a:rPr lang="en-US" sz="1200" u="none" strike="noStrike" dirty="0">
                          <a:effectLst/>
                          <a:latin typeface="Calibri" panose="020F0502020204030204" pitchFamily="34" charset="0"/>
                        </a:rPr>
                        <a:t>20%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$100 /visit</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$200 /visit</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1"/>
                  </a:ext>
                </a:extLst>
              </a:tr>
              <a:tr h="250361">
                <a:tc>
                  <a:txBody>
                    <a:bodyPr/>
                    <a:lstStyle/>
                    <a:p>
                      <a:pPr algn="l" fontAlgn="b"/>
                      <a:r>
                        <a:rPr lang="en-US" sz="1200" b="0" i="0" u="none" strike="noStrike">
                          <a:solidFill>
                            <a:srgbClr val="000000"/>
                          </a:solidFill>
                          <a:effectLst/>
                          <a:latin typeface="Calibri"/>
                        </a:rPr>
                        <a:t>Prescription Drugs</a:t>
                      </a:r>
                    </a:p>
                  </a:txBody>
                  <a:tcPr marL="9525" marR="9525" marT="9525" marB="0" anchor="ctr"/>
                </a:tc>
                <a:tc>
                  <a:txBody>
                    <a:bodyPr/>
                    <a:lstStyle/>
                    <a:p>
                      <a:pPr algn="ctr" fontAlgn="ct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r>
                        <a:rPr lang="en-US" sz="1200" u="none" strike="noStrike" dirty="0">
                          <a:effectLst/>
                          <a:latin typeface="Calibri" panose="020F0502020204030204" pitchFamily="34" charset="0"/>
                        </a:rPr>
                        <a:t>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r>
                        <a:rPr lang="en-US" sz="1200" u="none" strike="noStrike" dirty="0">
                          <a:effectLst/>
                          <a:latin typeface="Calibri" panose="020F0502020204030204" pitchFamily="34" charset="0"/>
                        </a:rPr>
                        <a:t>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r>
                        <a:rPr lang="en-US" sz="1200" u="none" strike="noStrike" dirty="0">
                          <a:effectLst/>
                          <a:latin typeface="Calibri" panose="020F0502020204030204" pitchFamily="34" charset="0"/>
                        </a:rPr>
                        <a:t> </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2"/>
                  </a:ext>
                </a:extLst>
              </a:tr>
              <a:tr h="250361">
                <a:tc>
                  <a:txBody>
                    <a:bodyPr/>
                    <a:lstStyle/>
                    <a:p>
                      <a:pPr algn="l" fontAlgn="b"/>
                      <a:r>
                        <a:rPr lang="en-US" sz="1200" b="0" i="0" u="none" strike="noStrike" dirty="0">
                          <a:solidFill>
                            <a:srgbClr val="000000"/>
                          </a:solidFill>
                          <a:effectLst/>
                          <a:latin typeface="Calibri"/>
                        </a:rPr>
                        <a:t>Tier 1</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20%</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200" u="none" strike="noStrike" dirty="0">
                          <a:effectLst/>
                          <a:latin typeface="Calibri" panose="020F0502020204030204" pitchFamily="34" charset="0"/>
                        </a:rPr>
                        <a:t>$7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$5/$10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$5/$15</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3"/>
                  </a:ext>
                </a:extLst>
              </a:tr>
              <a:tr h="352119">
                <a:tc>
                  <a:txBody>
                    <a:bodyPr/>
                    <a:lstStyle/>
                    <a:p>
                      <a:pPr algn="l" fontAlgn="b"/>
                      <a:r>
                        <a:rPr lang="en-US" sz="1200" b="0" i="0" u="none" strike="noStrike" dirty="0">
                          <a:solidFill>
                            <a:srgbClr val="000000"/>
                          </a:solidFill>
                          <a:effectLst/>
                          <a:latin typeface="Calibri"/>
                        </a:rPr>
                        <a:t>Tier 2</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30%</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$50</a:t>
                      </a:r>
                    </a:p>
                  </a:txBody>
                  <a:tcPr marL="9525" marR="9525" marT="9525" marB="0" anchor="ctr"/>
                </a:tc>
                <a:tc>
                  <a:txBody>
                    <a:bodyPr/>
                    <a:lstStyle/>
                    <a:p>
                      <a:pPr algn="ctr" fontAlgn="ctr"/>
                      <a:r>
                        <a:rPr lang="en-US" sz="1200" u="none" strike="noStrike" dirty="0">
                          <a:effectLst/>
                          <a:latin typeface="Calibri" panose="020F0502020204030204" pitchFamily="34" charset="0"/>
                        </a:rPr>
                        <a:t>$35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4"/>
                  </a:ext>
                </a:extLst>
              </a:tr>
              <a:tr h="357834">
                <a:tc>
                  <a:txBody>
                    <a:bodyPr/>
                    <a:lstStyle/>
                    <a:p>
                      <a:pPr algn="l" fontAlgn="b"/>
                      <a:r>
                        <a:rPr lang="en-US" sz="1200" b="0" i="0" u="none" strike="noStrike" dirty="0">
                          <a:solidFill>
                            <a:srgbClr val="000000"/>
                          </a:solidFill>
                          <a:effectLst/>
                          <a:latin typeface="Calibri"/>
                        </a:rPr>
                        <a:t>Tier 3 </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50%</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60%</a:t>
                      </a:r>
                    </a:p>
                  </a:txBody>
                  <a:tcPr marL="9525" marR="9525" marT="9525" marB="0" anchor="ctr"/>
                </a:tc>
                <a:tc>
                  <a:txBody>
                    <a:bodyPr/>
                    <a:lstStyle/>
                    <a:p>
                      <a:pPr algn="ctr" fontAlgn="ctr"/>
                      <a:r>
                        <a:rPr lang="en-US" sz="1200" u="none" strike="noStrike" dirty="0">
                          <a:effectLst/>
                          <a:latin typeface="Calibri" panose="020F0502020204030204" pitchFamily="34" charset="0"/>
                        </a:rPr>
                        <a:t>$70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$45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$50 </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5"/>
                  </a:ext>
                </a:extLst>
              </a:tr>
              <a:tr h="592149">
                <a:tc>
                  <a:txBody>
                    <a:bodyPr/>
                    <a:lstStyle/>
                    <a:p>
                      <a:pPr algn="l" fontAlgn="b"/>
                      <a:r>
                        <a:rPr lang="en-US" sz="1200" b="0" i="0" u="none" strike="noStrike" dirty="0">
                          <a:solidFill>
                            <a:srgbClr val="000000"/>
                          </a:solidFill>
                          <a:effectLst/>
                          <a:latin typeface="Calibri"/>
                        </a:rPr>
                        <a:t>Tier 4 </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30%</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$65</a:t>
                      </a:r>
                    </a:p>
                  </a:txBody>
                  <a:tcPr marL="9525" marR="9525" marT="9525" marB="0" anchor="ctr"/>
                </a:tc>
                <a:tc>
                  <a:txBody>
                    <a:bodyPr/>
                    <a:lstStyle/>
                    <a:p>
                      <a:pPr algn="ctr" fontAlgn="ctr"/>
                      <a:r>
                        <a:rPr lang="en-US" sz="1200" u="none" strike="noStrike" dirty="0">
                          <a:effectLst/>
                          <a:latin typeface="Calibri" panose="020F0502020204030204" pitchFamily="34" charset="0"/>
                        </a:rPr>
                        <a:t>$80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$200</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$200</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6"/>
                  </a:ext>
                </a:extLst>
              </a:tr>
              <a:tr h="381000">
                <a:tc>
                  <a:txBody>
                    <a:bodyPr/>
                    <a:lstStyle/>
                    <a:p>
                      <a:pPr algn="l" fontAlgn="b"/>
                      <a:r>
                        <a:rPr lang="en-US" sz="1200" b="0" i="0" u="none" strike="noStrike" dirty="0">
                          <a:solidFill>
                            <a:srgbClr val="000000"/>
                          </a:solidFill>
                          <a:effectLst/>
                          <a:latin typeface="Calibri"/>
                        </a:rPr>
                        <a:t>Tier 5 </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30%</a:t>
                      </a:r>
                    </a:p>
                  </a:txBody>
                  <a:tcPr marL="9525" marR="9525" marT="9525" marB="0" anchor="ctr"/>
                </a:tc>
                <a:tc>
                  <a:txBody>
                    <a:bodyPr/>
                    <a:lstStyle/>
                    <a:p>
                      <a:pPr algn="ctr" fontAlgn="ctr"/>
                      <a:r>
                        <a:rPr lang="en-US" sz="1200" b="0" i="0" u="none" strike="noStrike" dirty="0">
                          <a:solidFill>
                            <a:srgbClr val="000000"/>
                          </a:solidFill>
                          <a:effectLst/>
                          <a:latin typeface="Calibri" panose="020F0502020204030204" pitchFamily="34" charset="0"/>
                        </a:rPr>
                        <a:t>$90</a:t>
                      </a:r>
                    </a:p>
                  </a:txBody>
                  <a:tcPr marL="9525" marR="9525" marT="9525" marB="0" anchor="ctr"/>
                </a:tc>
                <a:tc>
                  <a:txBody>
                    <a:bodyPr/>
                    <a:lstStyle/>
                    <a:p>
                      <a:pPr algn="ctr" fontAlgn="ctr"/>
                      <a:r>
                        <a:rPr lang="en-US" sz="1200" u="none" strike="noStrike" dirty="0">
                          <a:effectLst/>
                          <a:latin typeface="Calibri" panose="020F0502020204030204" pitchFamily="34" charset="0"/>
                        </a:rPr>
                        <a:t>$200 </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200" u="none" strike="noStrike" dirty="0">
                          <a:effectLst/>
                          <a:latin typeface="Calibri" panose="020F0502020204030204" pitchFamily="34" charset="0"/>
                        </a:rPr>
                        <a:t>-</a:t>
                      </a:r>
                      <a:endParaRPr lang="en-US"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15426774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229600" cy="487362"/>
          </a:xfrm>
        </p:spPr>
        <p:txBody>
          <a:bodyPr/>
          <a:lstStyle/>
          <a:p>
            <a:r>
              <a:rPr lang="en-US" sz="2800" dirty="0"/>
              <a:t>National Competitors and Products</a:t>
            </a:r>
          </a:p>
        </p:txBody>
      </p:sp>
      <p:sp>
        <p:nvSpPr>
          <p:cNvPr id="3" name="Content Placeholder 2"/>
          <p:cNvSpPr>
            <a:spLocks noGrp="1"/>
          </p:cNvSpPr>
          <p:nvPr>
            <p:ph idx="1"/>
          </p:nvPr>
        </p:nvSpPr>
        <p:spPr>
          <a:xfrm>
            <a:off x="304800" y="990600"/>
            <a:ext cx="8534400" cy="5410200"/>
          </a:xfrm>
        </p:spPr>
        <p:txBody>
          <a:bodyPr>
            <a:normAutofit fontScale="92500" lnSpcReduction="10000"/>
          </a:bodyPr>
          <a:lstStyle/>
          <a:p>
            <a:pPr marL="0" indent="0">
              <a:buNone/>
            </a:pPr>
            <a:r>
              <a:rPr lang="en-US" sz="1800" dirty="0"/>
              <a:t>Other national carriers also offer plans under FEHBP but hold less than 2% market share. While they do not pose a significant threat now, there are concerns this is a venue for them to enter the local market and expand to other LOB’s.</a:t>
            </a:r>
            <a:br>
              <a:rPr lang="en-US" sz="1800" dirty="0"/>
            </a:br>
            <a:endParaRPr lang="en-US" sz="1800" dirty="0"/>
          </a:p>
          <a:p>
            <a:pPr marL="0" indent="0">
              <a:buNone/>
            </a:pPr>
            <a:r>
              <a:rPr lang="en-US" sz="1800" b="1" u="sng" dirty="0"/>
              <a:t>Aetna</a:t>
            </a:r>
            <a:r>
              <a:rPr lang="en-US" sz="1800" dirty="0"/>
              <a:t> (53 subscribers/0.10% market share)</a:t>
            </a:r>
            <a:endParaRPr lang="en-US" sz="1800" b="1" u="sng" dirty="0"/>
          </a:p>
          <a:p>
            <a:r>
              <a:rPr lang="en-US" sz="1800" b="1" dirty="0"/>
              <a:t>Aetna HDHP: </a:t>
            </a:r>
            <a:r>
              <a:rPr lang="en-US" sz="1800" dirty="0"/>
              <a:t>90/10 HSA with $1,500 deductible and $62.50 deposited into plan’s medical fund each month</a:t>
            </a:r>
          </a:p>
          <a:p>
            <a:r>
              <a:rPr lang="en-US" sz="1800" b="1" dirty="0"/>
              <a:t>Aetna CDHP: </a:t>
            </a:r>
            <a:r>
              <a:rPr lang="en-US" sz="1800" dirty="0"/>
              <a:t>85/15 HSA with separate medical ($1,000) and dental ($300) medical funds that can be rolled over each year. $1,000 deductible.</a:t>
            </a:r>
          </a:p>
          <a:p>
            <a:r>
              <a:rPr lang="en-US" sz="1800" b="1" dirty="0"/>
              <a:t>Aetna Direct: </a:t>
            </a:r>
            <a:r>
              <a:rPr lang="en-US" sz="1800" dirty="0"/>
              <a:t>80/20 HSA with $900 medical fund and yearly rollover. $1,500 deductible.</a:t>
            </a:r>
          </a:p>
          <a:p>
            <a:r>
              <a:rPr lang="en-US" sz="1800" b="1" dirty="0"/>
              <a:t>Aetna Value: </a:t>
            </a:r>
            <a:r>
              <a:rPr lang="en-US" sz="1800" dirty="0"/>
              <a:t>80/20 Plan with $600 deductible where members can earn up to $200 in health incentive credits for preventative services and well-being assessments.</a:t>
            </a:r>
            <a:endParaRPr lang="en-US" sz="1800" b="1" dirty="0"/>
          </a:p>
          <a:p>
            <a:endParaRPr lang="en-US" sz="1800" dirty="0"/>
          </a:p>
          <a:p>
            <a:pPr marL="0" indent="0">
              <a:buNone/>
            </a:pPr>
            <a:r>
              <a:rPr lang="en-US" sz="1800" b="1" u="sng" dirty="0"/>
              <a:t>Government Employees Health Association (GEHA)</a:t>
            </a:r>
            <a:r>
              <a:rPr lang="en-US" sz="1800" dirty="0"/>
              <a:t> (310 subscribers/0.78% market share)</a:t>
            </a:r>
          </a:p>
          <a:p>
            <a:r>
              <a:rPr lang="en-US" sz="1800" b="1" dirty="0"/>
              <a:t>GEHA High:</a:t>
            </a:r>
            <a:r>
              <a:rPr lang="en-US" sz="1800" dirty="0"/>
              <a:t> 90/10 Plan with $350 deductible that contracts through </a:t>
            </a:r>
            <a:r>
              <a:rPr lang="en-US" sz="1800" dirty="0" err="1"/>
              <a:t>UnitedHealthcare’s</a:t>
            </a:r>
            <a:r>
              <a:rPr lang="en-US" sz="1800" dirty="0"/>
              <a:t> network an has a $20 PCP copay</a:t>
            </a:r>
          </a:p>
          <a:p>
            <a:r>
              <a:rPr lang="en-US" sz="1800" b="1" dirty="0"/>
              <a:t>GEHA Standard: </a:t>
            </a:r>
            <a:r>
              <a:rPr lang="en-US" sz="1800" dirty="0"/>
              <a:t>85/15 Plan with $350 deductible and $15 PCP copay</a:t>
            </a:r>
          </a:p>
          <a:p>
            <a:r>
              <a:rPr lang="en-US" sz="1800" b="1" dirty="0"/>
              <a:t>GEHA HDHP:  </a:t>
            </a:r>
            <a:r>
              <a:rPr lang="en-US" sz="1800" dirty="0"/>
              <a:t>95/5 HSA with $1,500 deductible and 25% coinsurance for prescription drugs</a:t>
            </a:r>
            <a:endParaRPr lang="en-US" sz="1800" b="1" u="sng" dirty="0"/>
          </a:p>
        </p:txBody>
      </p:sp>
      <p:sp>
        <p:nvSpPr>
          <p:cNvPr id="4" name="Date Placeholder 3"/>
          <p:cNvSpPr>
            <a:spLocks noGrp="1"/>
          </p:cNvSpPr>
          <p:nvPr>
            <p:ph type="dt" sz="quarter" idx="10"/>
          </p:nvPr>
        </p:nvSpPr>
        <p:spPr>
          <a:xfrm>
            <a:off x="76200" y="6381750"/>
            <a:ext cx="4038600" cy="323850"/>
          </a:xfrm>
        </p:spPr>
        <p:txBody>
          <a:bodyPr/>
          <a:lstStyle/>
          <a:p>
            <a:r>
              <a:rPr lang="en-US" b="0" dirty="0"/>
              <a:t>Subscribers and Market Shares from 2016 OPM HBDF Reports </a:t>
            </a:r>
          </a:p>
        </p:txBody>
      </p:sp>
      <p:sp>
        <p:nvSpPr>
          <p:cNvPr id="5" name="Slide Number Placeholder 4"/>
          <p:cNvSpPr>
            <a:spLocks noGrp="1"/>
          </p:cNvSpPr>
          <p:nvPr>
            <p:ph type="sldNum" sz="quarter" idx="11"/>
          </p:nvPr>
        </p:nvSpPr>
        <p:spPr/>
        <p:txBody>
          <a:bodyPr/>
          <a:lstStyle/>
          <a:p>
            <a:fld id="{1DAF63A2-55FF-45AE-993D-7F5AE00746FC}" type="slidenum">
              <a:rPr lang="en-US" smtClean="0"/>
              <a:pPr/>
              <a:t>41</a:t>
            </a:fld>
            <a:endParaRPr lang="en-US" dirty="0"/>
          </a:p>
        </p:txBody>
      </p:sp>
    </p:spTree>
    <p:extLst>
      <p:ext uri="{BB962C8B-B14F-4D97-AF65-F5344CB8AC3E}">
        <p14:creationId xmlns:p14="http://schemas.microsoft.com/office/powerpoint/2010/main" val="20291594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487362"/>
          </a:xfrm>
        </p:spPr>
        <p:txBody>
          <a:bodyPr/>
          <a:lstStyle/>
          <a:p>
            <a:r>
              <a:rPr lang="en-US" sz="2800" dirty="0"/>
              <a:t>Other National Competitors and Products</a:t>
            </a:r>
          </a:p>
        </p:txBody>
      </p:sp>
      <p:sp>
        <p:nvSpPr>
          <p:cNvPr id="3" name="Content Placeholder 2"/>
          <p:cNvSpPr>
            <a:spLocks noGrp="1"/>
          </p:cNvSpPr>
          <p:nvPr>
            <p:ph idx="1"/>
          </p:nvPr>
        </p:nvSpPr>
        <p:spPr>
          <a:xfrm>
            <a:off x="304800" y="990600"/>
            <a:ext cx="8534400" cy="5105400"/>
          </a:xfrm>
        </p:spPr>
        <p:txBody>
          <a:bodyPr/>
          <a:lstStyle/>
          <a:p>
            <a:pPr marL="0" indent="0">
              <a:buNone/>
            </a:pPr>
            <a:r>
              <a:rPr lang="en-US" sz="1800" b="1" u="sng" dirty="0"/>
              <a:t>North American Letter Carriers (NALC)</a:t>
            </a:r>
            <a:r>
              <a:rPr lang="en-US" sz="1800" dirty="0"/>
              <a:t> (77 subscribers/0.19% market share)</a:t>
            </a:r>
          </a:p>
          <a:p>
            <a:r>
              <a:rPr lang="en-US" sz="1800" b="1" dirty="0"/>
              <a:t>NALC High: </a:t>
            </a:r>
            <a:r>
              <a:rPr lang="en-US" sz="1800" dirty="0"/>
              <a:t>85/15 PPO Plan with $300 deductible</a:t>
            </a:r>
          </a:p>
          <a:p>
            <a:r>
              <a:rPr lang="en-US" sz="1800" b="1" dirty="0"/>
              <a:t>NALC CDHP: </a:t>
            </a:r>
            <a:r>
              <a:rPr lang="en-US" sz="1800" dirty="0"/>
              <a:t>80/20 HSA plan with a $1,200 Medical Fund and $2,000 deductible</a:t>
            </a:r>
          </a:p>
          <a:p>
            <a:r>
              <a:rPr lang="en-US" sz="1800" b="1" dirty="0"/>
              <a:t>NALC Value: </a:t>
            </a:r>
            <a:r>
              <a:rPr lang="en-US" sz="1800" dirty="0"/>
              <a:t>80/20 HSA plan with $100 Medical fund and $2,000 deductible</a:t>
            </a:r>
          </a:p>
          <a:p>
            <a:pPr marL="0" indent="0">
              <a:buNone/>
            </a:pPr>
            <a:endParaRPr lang="en-US" sz="1100" dirty="0"/>
          </a:p>
          <a:p>
            <a:pPr marL="0" indent="0">
              <a:buNone/>
            </a:pPr>
            <a:r>
              <a:rPr lang="en-US" sz="1800" b="1" u="sng" dirty="0"/>
              <a:t>Mail Handler’s Benefit Plan (MHBP)</a:t>
            </a:r>
            <a:r>
              <a:rPr lang="en-US" sz="1800" dirty="0"/>
              <a:t> (90 subscribers/0.22% market share)</a:t>
            </a:r>
          </a:p>
          <a:p>
            <a:r>
              <a:rPr lang="en-US" sz="1800" b="1" dirty="0"/>
              <a:t>MHBP Standard:</a:t>
            </a:r>
            <a:r>
              <a:rPr lang="en-US" sz="1800" dirty="0"/>
              <a:t> 90/10 Plan with $350 deductible</a:t>
            </a:r>
          </a:p>
          <a:p>
            <a:r>
              <a:rPr lang="en-US" sz="1800" b="1" dirty="0"/>
              <a:t>MHBP Value: </a:t>
            </a:r>
            <a:r>
              <a:rPr lang="en-US" sz="1800" dirty="0"/>
              <a:t>80/20 Plan with $350 deductible and $30 PCP office visit</a:t>
            </a:r>
          </a:p>
          <a:p>
            <a:pPr marL="0" indent="0">
              <a:buNone/>
            </a:pPr>
            <a:endParaRPr lang="en-US" sz="1100" b="1" dirty="0"/>
          </a:p>
          <a:p>
            <a:pPr marL="0" indent="0">
              <a:buNone/>
            </a:pPr>
            <a:r>
              <a:rPr lang="en-US" sz="1800" b="1" u="sng" dirty="0"/>
              <a:t>American Postal Worker’s Union</a:t>
            </a:r>
            <a:r>
              <a:rPr lang="en-US" sz="1800" dirty="0"/>
              <a:t> (96 subscribers/0.24% market share)</a:t>
            </a:r>
          </a:p>
          <a:p>
            <a:r>
              <a:rPr lang="en-US" sz="1800" b="1" dirty="0"/>
              <a:t>APWU High: </a:t>
            </a:r>
            <a:r>
              <a:rPr lang="en-US" sz="1800" dirty="0"/>
              <a:t>90/10 Plan with $350 deductible</a:t>
            </a:r>
          </a:p>
          <a:p>
            <a:r>
              <a:rPr lang="en-US" sz="1800" b="1" dirty="0"/>
              <a:t>APWU CDHP: </a:t>
            </a:r>
            <a:r>
              <a:rPr lang="en-US" sz="1800" dirty="0"/>
              <a:t>85/15 HSA Plan with $800 deductible and $1,200 medical fund that can be rolled over into subsequent years</a:t>
            </a:r>
          </a:p>
        </p:txBody>
      </p:sp>
      <p:sp>
        <p:nvSpPr>
          <p:cNvPr id="5" name="Slide Number Placeholder 4"/>
          <p:cNvSpPr>
            <a:spLocks noGrp="1"/>
          </p:cNvSpPr>
          <p:nvPr>
            <p:ph type="sldNum" sz="quarter" idx="11"/>
          </p:nvPr>
        </p:nvSpPr>
        <p:spPr/>
        <p:txBody>
          <a:bodyPr/>
          <a:lstStyle/>
          <a:p>
            <a:fld id="{1DAF63A2-55FF-45AE-993D-7F5AE00746FC}" type="slidenum">
              <a:rPr lang="en-US" smtClean="0"/>
              <a:pPr/>
              <a:t>42</a:t>
            </a:fld>
            <a:endParaRPr lang="en-US" dirty="0"/>
          </a:p>
        </p:txBody>
      </p:sp>
      <p:sp>
        <p:nvSpPr>
          <p:cNvPr id="6" name="Date Placeholder 3"/>
          <p:cNvSpPr>
            <a:spLocks noGrp="1"/>
          </p:cNvSpPr>
          <p:nvPr>
            <p:ph type="dt" sz="quarter" idx="10"/>
          </p:nvPr>
        </p:nvSpPr>
        <p:spPr>
          <a:xfrm>
            <a:off x="76200" y="6381750"/>
            <a:ext cx="4038600" cy="323850"/>
          </a:xfrm>
        </p:spPr>
        <p:txBody>
          <a:bodyPr/>
          <a:lstStyle/>
          <a:p>
            <a:r>
              <a:rPr lang="en-US" b="0" dirty="0"/>
              <a:t>Subscribers and Market Shares from 2016 OPM HBDF Reports </a:t>
            </a:r>
          </a:p>
        </p:txBody>
      </p:sp>
    </p:spTree>
    <p:extLst>
      <p:ext uri="{BB962C8B-B14F-4D97-AF65-F5344CB8AC3E}">
        <p14:creationId xmlns:p14="http://schemas.microsoft.com/office/powerpoint/2010/main" val="22277647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487362"/>
          </a:xfrm>
        </p:spPr>
        <p:txBody>
          <a:bodyPr/>
          <a:lstStyle/>
          <a:p>
            <a:r>
              <a:rPr lang="en-US" sz="2800" dirty="0"/>
              <a:t>Other National Competitors and Products</a:t>
            </a:r>
          </a:p>
        </p:txBody>
      </p:sp>
      <p:sp>
        <p:nvSpPr>
          <p:cNvPr id="3" name="Content Placeholder 2"/>
          <p:cNvSpPr>
            <a:spLocks noGrp="1"/>
          </p:cNvSpPr>
          <p:nvPr>
            <p:ph idx="1"/>
          </p:nvPr>
        </p:nvSpPr>
        <p:spPr>
          <a:xfrm>
            <a:off x="304800" y="914400"/>
            <a:ext cx="8534400" cy="5334000"/>
          </a:xfrm>
        </p:spPr>
        <p:txBody>
          <a:bodyPr/>
          <a:lstStyle/>
          <a:p>
            <a:pPr marL="0" indent="0">
              <a:buNone/>
            </a:pPr>
            <a:r>
              <a:rPr lang="en-US" sz="1800" b="1" u="sng" dirty="0"/>
              <a:t>Foreign Service Benefit Plan</a:t>
            </a:r>
            <a:r>
              <a:rPr lang="en-US" sz="1800" b="1" dirty="0"/>
              <a:t> </a:t>
            </a:r>
            <a:r>
              <a:rPr lang="en-US" sz="1800" dirty="0"/>
              <a:t>(108 members/0.27% market share)</a:t>
            </a:r>
          </a:p>
          <a:p>
            <a:r>
              <a:rPr lang="en-US" sz="1800" b="1" dirty="0"/>
              <a:t>FSBP High: </a:t>
            </a:r>
            <a:r>
              <a:rPr lang="en-US" sz="1800" dirty="0"/>
              <a:t>90/10 Plan with a $350 deductible that contracts through Aetna’s network. Strong network in Guam and benefits for members who claim outside the US. Most services not subject to deductible.</a:t>
            </a:r>
          </a:p>
          <a:p>
            <a:endParaRPr lang="en-US" sz="1800" b="1" dirty="0"/>
          </a:p>
          <a:p>
            <a:endParaRPr lang="en-US" sz="1800" b="1" dirty="0"/>
          </a:p>
          <a:p>
            <a:pPr marL="0" indent="0">
              <a:buNone/>
            </a:pPr>
            <a:r>
              <a:rPr lang="en-US" sz="1800" b="1" dirty="0"/>
              <a:t>Other national carriers/plans include SAMBA, APWU, Rural Carrier Benefit Plan, Compass Rose Health Plan, Panama Canal Area Benefit Plan but these plans all hold less than 1% market share.</a:t>
            </a:r>
          </a:p>
          <a:p>
            <a:pPr marL="0" indent="0">
              <a:buNone/>
            </a:pPr>
            <a:endParaRPr lang="en-US" sz="1800" b="1" i="1" dirty="0"/>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1DAF63A2-55FF-45AE-993D-7F5AE00746FC}" type="slidenum">
              <a:rPr lang="en-US" smtClean="0"/>
              <a:pPr/>
              <a:t>43</a:t>
            </a:fld>
            <a:endParaRPr lang="en-US" dirty="0"/>
          </a:p>
        </p:txBody>
      </p:sp>
    </p:spTree>
    <p:extLst>
      <p:ext uri="{BB962C8B-B14F-4D97-AF65-F5344CB8AC3E}">
        <p14:creationId xmlns:p14="http://schemas.microsoft.com/office/powerpoint/2010/main" val="40063913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98438"/>
            <a:ext cx="8229600" cy="411162"/>
          </a:xfrm>
        </p:spPr>
        <p:txBody>
          <a:bodyPr/>
          <a:lstStyle/>
          <a:p>
            <a:r>
              <a:rPr lang="en-US" sz="2400" dirty="0"/>
              <a:t>National Competitors (Comparable w/ FEP)</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62507214"/>
              </p:ext>
            </p:extLst>
          </p:nvPr>
        </p:nvGraphicFramePr>
        <p:xfrm>
          <a:off x="0" y="702738"/>
          <a:ext cx="9144000" cy="6019796"/>
        </p:xfrm>
        <a:graphic>
          <a:graphicData uri="http://schemas.openxmlformats.org/drawingml/2006/table">
            <a:tbl>
              <a:tblPr firstRow="1" bandRow="1">
                <a:tableStyleId>{00A15C55-8517-42AA-B614-E9B94910E393}</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gridCol w="1524000">
                  <a:extLst>
                    <a:ext uri="{9D8B030D-6E8A-4147-A177-3AD203B41FA5}">
                      <a16:colId xmlns:a16="http://schemas.microsoft.com/office/drawing/2014/main" val="20004"/>
                    </a:ext>
                  </a:extLst>
                </a:gridCol>
                <a:gridCol w="1524000">
                  <a:extLst>
                    <a:ext uri="{9D8B030D-6E8A-4147-A177-3AD203B41FA5}">
                      <a16:colId xmlns:a16="http://schemas.microsoft.com/office/drawing/2014/main" val="20005"/>
                    </a:ext>
                  </a:extLst>
                </a:gridCol>
              </a:tblGrid>
              <a:tr h="250361">
                <a:tc>
                  <a:txBody>
                    <a:bodyPr/>
                    <a:lstStyle/>
                    <a:p>
                      <a:pPr algn="ctr" fontAlgn="ctr"/>
                      <a:endParaRPr lang="en-US" sz="1200" b="0" i="0" u="none" strike="noStrike" dirty="0">
                        <a:solidFill>
                          <a:schemeClr val="bg1"/>
                        </a:solidFill>
                        <a:effectLst/>
                        <a:latin typeface="Calibri"/>
                      </a:endParaRPr>
                    </a:p>
                  </a:txBody>
                  <a:tcPr marL="9525" marR="9525" marT="9525" marB="0" anchor="ctr"/>
                </a:tc>
                <a:tc>
                  <a:txBody>
                    <a:bodyPr/>
                    <a:lstStyle/>
                    <a:p>
                      <a:pPr algn="ctr" fontAlgn="ctr"/>
                      <a:r>
                        <a:rPr lang="en-US" sz="1200" b="1" i="0" u="none" strike="noStrike" dirty="0">
                          <a:solidFill>
                            <a:schemeClr val="bg1"/>
                          </a:solidFill>
                          <a:effectLst/>
                          <a:latin typeface="Calibri"/>
                        </a:rPr>
                        <a:t>GEHA High</a:t>
                      </a:r>
                    </a:p>
                  </a:txBody>
                  <a:tcPr marL="9525" marR="9525" marT="9525" marB="0" anchor="ctr"/>
                </a:tc>
                <a:tc>
                  <a:txBody>
                    <a:bodyPr/>
                    <a:lstStyle/>
                    <a:p>
                      <a:pPr algn="ctr" fontAlgn="ctr"/>
                      <a:r>
                        <a:rPr lang="en-US" sz="1200" b="1" i="0" u="none" strike="noStrike" dirty="0">
                          <a:solidFill>
                            <a:schemeClr val="bg1"/>
                          </a:solidFill>
                          <a:effectLst/>
                          <a:latin typeface="Calibri"/>
                        </a:rPr>
                        <a:t>GEHA Standard</a:t>
                      </a:r>
                    </a:p>
                  </a:txBody>
                  <a:tcPr marL="9525" marR="9525" marT="9525" marB="0" anchor="ctr"/>
                </a:tc>
                <a:tc>
                  <a:txBody>
                    <a:bodyPr/>
                    <a:lstStyle/>
                    <a:p>
                      <a:pPr algn="ctr" fontAlgn="ctr"/>
                      <a:r>
                        <a:rPr lang="en-US" sz="1200" b="1" i="0" u="none" strike="noStrike" dirty="0">
                          <a:solidFill>
                            <a:schemeClr val="bg1"/>
                          </a:solidFill>
                          <a:effectLst/>
                          <a:latin typeface="Calibri"/>
                        </a:rPr>
                        <a:t>NALC High</a:t>
                      </a:r>
                    </a:p>
                  </a:txBody>
                  <a:tcPr marL="9525" marR="9525" marT="9525" marB="0" anchor="ctr"/>
                </a:tc>
                <a:tc>
                  <a:txBody>
                    <a:bodyPr/>
                    <a:lstStyle/>
                    <a:p>
                      <a:pPr algn="ctr" fontAlgn="ctr"/>
                      <a:r>
                        <a:rPr lang="en-US" sz="1200" b="1" i="0" u="none" strike="noStrike" dirty="0">
                          <a:solidFill>
                            <a:schemeClr val="bg1"/>
                          </a:solidFill>
                          <a:effectLst/>
                          <a:latin typeface="Calibri"/>
                        </a:rPr>
                        <a:t>MHBP Standard</a:t>
                      </a:r>
                    </a:p>
                  </a:txBody>
                  <a:tcPr marL="9525" marR="9525" marT="9525" marB="0" anchor="ctr"/>
                </a:tc>
                <a:tc>
                  <a:txBody>
                    <a:bodyPr/>
                    <a:lstStyle/>
                    <a:p>
                      <a:pPr algn="ctr" fontAlgn="ctr"/>
                      <a:r>
                        <a:rPr lang="en-US" sz="1200" b="1" i="0" u="none" strike="noStrike" dirty="0">
                          <a:solidFill>
                            <a:schemeClr val="bg1"/>
                          </a:solidFill>
                          <a:effectLst/>
                          <a:latin typeface="Calibri"/>
                        </a:rPr>
                        <a:t>APWU High</a:t>
                      </a:r>
                    </a:p>
                  </a:txBody>
                  <a:tcPr marL="9525" marR="9525" marT="9525" marB="0" anchor="ctr"/>
                </a:tc>
                <a:extLst>
                  <a:ext uri="{0D108BD9-81ED-4DB2-BD59-A6C34878D82A}">
                    <a16:rowId xmlns:a16="http://schemas.microsoft.com/office/drawing/2014/main" val="10000"/>
                  </a:ext>
                </a:extLst>
              </a:tr>
              <a:tr h="250361">
                <a:tc>
                  <a:txBody>
                    <a:bodyPr/>
                    <a:lstStyle/>
                    <a:p>
                      <a:pPr algn="l" fontAlgn="b"/>
                      <a:r>
                        <a:rPr lang="en-US" sz="1200" b="0" i="0" u="none" strike="noStrike" dirty="0">
                          <a:solidFill>
                            <a:srgbClr val="000000"/>
                          </a:solidFill>
                          <a:effectLst/>
                          <a:latin typeface="Calibri"/>
                        </a:rPr>
                        <a:t>Employee Premium</a:t>
                      </a:r>
                    </a:p>
                  </a:txBody>
                  <a:tcPr marL="9525" marR="9525" marT="9525" marB="0" anchor="b"/>
                </a:tc>
                <a:tc>
                  <a:txBody>
                    <a:bodyPr/>
                    <a:lstStyle/>
                    <a:p>
                      <a:pPr algn="ctr" fontAlgn="ctr"/>
                      <a:r>
                        <a:rPr lang="en-US" sz="1200" b="0" i="0" u="none" strike="noStrike" dirty="0">
                          <a:solidFill>
                            <a:srgbClr val="000000"/>
                          </a:solidFill>
                          <a:effectLst/>
                          <a:latin typeface="Calibri"/>
                        </a:rPr>
                        <a:t>$224.40</a:t>
                      </a:r>
                    </a:p>
                  </a:txBody>
                  <a:tcPr marL="9525" marR="9525" marT="9525" marB="0" anchor="ctr"/>
                </a:tc>
                <a:tc>
                  <a:txBody>
                    <a:bodyPr/>
                    <a:lstStyle/>
                    <a:p>
                      <a:pPr algn="ctr" fontAlgn="ctr"/>
                      <a:r>
                        <a:rPr lang="en-US" sz="1200" b="0" i="0" u="none" strike="noStrike" dirty="0">
                          <a:solidFill>
                            <a:srgbClr val="000000"/>
                          </a:solidFill>
                          <a:effectLst/>
                          <a:latin typeface="Calibri"/>
                        </a:rPr>
                        <a:t>$119.03</a:t>
                      </a:r>
                    </a:p>
                  </a:txBody>
                  <a:tcPr marL="9525" marR="9525" marT="9525" marB="0" anchor="ctr"/>
                </a:tc>
                <a:tc>
                  <a:txBody>
                    <a:bodyPr/>
                    <a:lstStyle/>
                    <a:p>
                      <a:pPr algn="ctr" fontAlgn="ctr"/>
                      <a:r>
                        <a:rPr lang="en-US" sz="1200" b="0" i="0" u="none" strike="noStrike" dirty="0">
                          <a:solidFill>
                            <a:srgbClr val="000000"/>
                          </a:solidFill>
                          <a:effectLst/>
                          <a:latin typeface="Calibri"/>
                        </a:rPr>
                        <a:t>$170.71</a:t>
                      </a:r>
                    </a:p>
                  </a:txBody>
                  <a:tcPr marL="9525" marR="9525" marT="9525" marB="0" anchor="ctr"/>
                </a:tc>
                <a:tc>
                  <a:txBody>
                    <a:bodyPr/>
                    <a:lstStyle/>
                    <a:p>
                      <a:pPr algn="ctr" fontAlgn="ctr"/>
                      <a:r>
                        <a:rPr lang="en-US" sz="1200" b="0" i="0" u="none" strike="noStrike" dirty="0">
                          <a:solidFill>
                            <a:srgbClr val="000000"/>
                          </a:solidFill>
                          <a:effectLst/>
                          <a:latin typeface="Calibri"/>
                        </a:rPr>
                        <a:t>$145.61 </a:t>
                      </a:r>
                    </a:p>
                  </a:txBody>
                  <a:tcPr marL="9525" marR="9525" marT="9525" marB="0" anchor="ctr"/>
                </a:tc>
                <a:tc>
                  <a:txBody>
                    <a:bodyPr/>
                    <a:lstStyle/>
                    <a:p>
                      <a:pPr algn="ctr" fontAlgn="ctr"/>
                      <a:r>
                        <a:rPr lang="en-US" sz="1200" b="0" i="0" u="none" strike="noStrike" dirty="0">
                          <a:solidFill>
                            <a:srgbClr val="000000"/>
                          </a:solidFill>
                          <a:effectLst/>
                          <a:latin typeface="Calibri"/>
                        </a:rPr>
                        <a:t>$201.59</a:t>
                      </a:r>
                    </a:p>
                  </a:txBody>
                  <a:tcPr marL="9525" marR="9525" marT="9525" marB="0" anchor="ctr"/>
                </a:tc>
                <a:extLst>
                  <a:ext uri="{0D108BD9-81ED-4DB2-BD59-A6C34878D82A}">
                    <a16:rowId xmlns:a16="http://schemas.microsoft.com/office/drawing/2014/main" val="10001"/>
                  </a:ext>
                </a:extLst>
              </a:tr>
              <a:tr h="250361">
                <a:tc>
                  <a:txBody>
                    <a:bodyPr/>
                    <a:lstStyle/>
                    <a:p>
                      <a:pPr algn="l" fontAlgn="b"/>
                      <a:r>
                        <a:rPr lang="en-US" sz="1200" b="0" i="0" u="none" strike="noStrike" dirty="0">
                          <a:solidFill>
                            <a:srgbClr val="000000"/>
                          </a:solidFill>
                          <a:effectLst/>
                          <a:latin typeface="Calibri"/>
                        </a:rPr>
                        <a:t>2016 Membership</a:t>
                      </a:r>
                    </a:p>
                  </a:txBody>
                  <a:tcPr marL="9525" marR="9525" marT="9525" marB="0" anchor="b"/>
                </a:tc>
                <a:tc>
                  <a:txBody>
                    <a:bodyPr/>
                    <a:lstStyle/>
                    <a:p>
                      <a:pPr algn="ctr" fontAlgn="ctr"/>
                      <a:r>
                        <a:rPr lang="en-US" sz="1200" b="0" i="0" u="none" strike="noStrike">
                          <a:solidFill>
                            <a:srgbClr val="000000"/>
                          </a:solidFill>
                          <a:effectLst/>
                          <a:latin typeface="Calibri"/>
                        </a:rPr>
                        <a:t>96</a:t>
                      </a:r>
                    </a:p>
                  </a:txBody>
                  <a:tcPr marL="9525" marR="9525" marT="9525" marB="0" anchor="ctr"/>
                </a:tc>
                <a:tc>
                  <a:txBody>
                    <a:bodyPr/>
                    <a:lstStyle/>
                    <a:p>
                      <a:pPr algn="ctr" fontAlgn="ctr"/>
                      <a:r>
                        <a:rPr lang="en-US" sz="1200" b="0" i="0" u="none" strike="noStrike" dirty="0">
                          <a:solidFill>
                            <a:srgbClr val="000000"/>
                          </a:solidFill>
                          <a:effectLst/>
                          <a:latin typeface="Calibri"/>
                        </a:rPr>
                        <a:t>187</a:t>
                      </a:r>
                    </a:p>
                  </a:txBody>
                  <a:tcPr marL="9525" marR="9525" marT="9525" marB="0" anchor="ctr"/>
                </a:tc>
                <a:tc>
                  <a:txBody>
                    <a:bodyPr/>
                    <a:lstStyle/>
                    <a:p>
                      <a:pPr algn="ctr" fontAlgn="ctr"/>
                      <a:r>
                        <a:rPr lang="en-US" sz="1200" b="0" i="0" u="none" strike="noStrike">
                          <a:solidFill>
                            <a:srgbClr val="000000"/>
                          </a:solidFill>
                          <a:effectLst/>
                          <a:latin typeface="Calibri"/>
                        </a:rPr>
                        <a:t>72</a:t>
                      </a:r>
                    </a:p>
                  </a:txBody>
                  <a:tcPr marL="9525" marR="9525" marT="9525" marB="0" anchor="ctr"/>
                </a:tc>
                <a:tc>
                  <a:txBody>
                    <a:bodyPr/>
                    <a:lstStyle/>
                    <a:p>
                      <a:pPr algn="ctr" fontAlgn="ctr"/>
                      <a:r>
                        <a:rPr lang="en-US" sz="1200" b="0" i="0" u="none" strike="noStrike">
                          <a:solidFill>
                            <a:srgbClr val="000000"/>
                          </a:solidFill>
                          <a:effectLst/>
                          <a:latin typeface="Calibri"/>
                        </a:rPr>
                        <a:t>81</a:t>
                      </a:r>
                    </a:p>
                  </a:txBody>
                  <a:tcPr marL="9525" marR="9525" marT="9525" marB="0" anchor="ctr"/>
                </a:tc>
                <a:tc>
                  <a:txBody>
                    <a:bodyPr/>
                    <a:lstStyle/>
                    <a:p>
                      <a:pPr algn="ctr" fontAlgn="ctr"/>
                      <a:r>
                        <a:rPr lang="en-US" sz="1200" b="0" i="0" u="none" strike="noStrike">
                          <a:solidFill>
                            <a:srgbClr val="000000"/>
                          </a:solidFill>
                          <a:effectLst/>
                          <a:latin typeface="Calibri"/>
                        </a:rPr>
                        <a:t>57</a:t>
                      </a:r>
                    </a:p>
                  </a:txBody>
                  <a:tcPr marL="9525" marR="9525" marT="9525" marB="0" anchor="ctr"/>
                </a:tc>
                <a:extLst>
                  <a:ext uri="{0D108BD9-81ED-4DB2-BD59-A6C34878D82A}">
                    <a16:rowId xmlns:a16="http://schemas.microsoft.com/office/drawing/2014/main" val="10002"/>
                  </a:ext>
                </a:extLst>
              </a:tr>
              <a:tr h="250361">
                <a:tc>
                  <a:txBody>
                    <a:bodyPr/>
                    <a:lstStyle/>
                    <a:p>
                      <a:pPr algn="l" fontAlgn="b"/>
                      <a:r>
                        <a:rPr lang="en-US" sz="1200" b="0" i="0" u="none" strike="noStrike" dirty="0">
                          <a:solidFill>
                            <a:srgbClr val="000000"/>
                          </a:solidFill>
                          <a:effectLst/>
                          <a:latin typeface="Calibri"/>
                        </a:rPr>
                        <a:t>MOOP</a:t>
                      </a:r>
                    </a:p>
                  </a:txBody>
                  <a:tcPr marL="9525" marR="9525" marT="9525" marB="0" anchor="b"/>
                </a:tc>
                <a:tc>
                  <a:txBody>
                    <a:bodyPr/>
                    <a:lstStyle/>
                    <a:p>
                      <a:pPr algn="ctr" fontAlgn="ctr"/>
                      <a:r>
                        <a:rPr lang="en-US" sz="1200" b="0" i="0" u="none" strike="noStrike">
                          <a:solidFill>
                            <a:srgbClr val="000000"/>
                          </a:solidFill>
                          <a:effectLst/>
                          <a:latin typeface="Calibri"/>
                        </a:rPr>
                        <a:t>$5,500 </a:t>
                      </a:r>
                    </a:p>
                  </a:txBody>
                  <a:tcPr marL="9525" marR="9525" marT="9525" marB="0" anchor="ctr"/>
                </a:tc>
                <a:tc>
                  <a:txBody>
                    <a:bodyPr/>
                    <a:lstStyle/>
                    <a:p>
                      <a:pPr algn="ctr" fontAlgn="ctr"/>
                      <a:r>
                        <a:rPr lang="en-US" sz="1200" b="0" i="0" u="none" strike="noStrike">
                          <a:solidFill>
                            <a:srgbClr val="000000"/>
                          </a:solidFill>
                          <a:effectLst/>
                          <a:latin typeface="Calibri"/>
                        </a:rPr>
                        <a:t>$6,000 </a:t>
                      </a:r>
                    </a:p>
                  </a:txBody>
                  <a:tcPr marL="9525" marR="9525" marT="9525" marB="0" anchor="ctr"/>
                </a:tc>
                <a:tc>
                  <a:txBody>
                    <a:bodyPr/>
                    <a:lstStyle/>
                    <a:p>
                      <a:pPr algn="ctr" fontAlgn="ctr"/>
                      <a:r>
                        <a:rPr lang="en-US" sz="1200" b="0" i="0" u="none" strike="noStrike">
                          <a:solidFill>
                            <a:srgbClr val="000000"/>
                          </a:solidFill>
                          <a:effectLst/>
                          <a:latin typeface="Calibri"/>
                        </a:rPr>
                        <a:t>$3,500 </a:t>
                      </a:r>
                    </a:p>
                  </a:txBody>
                  <a:tcPr marL="9525" marR="9525" marT="9525" marB="0" anchor="ctr"/>
                </a:tc>
                <a:tc>
                  <a:txBody>
                    <a:bodyPr/>
                    <a:lstStyle/>
                    <a:p>
                      <a:pPr algn="ctr" fontAlgn="ctr"/>
                      <a:r>
                        <a:rPr lang="en-US" sz="1200" b="0" i="0" u="none" strike="noStrike">
                          <a:solidFill>
                            <a:srgbClr val="000000"/>
                          </a:solidFill>
                          <a:effectLst/>
                          <a:latin typeface="Calibri"/>
                        </a:rPr>
                        <a:t>$6,000 </a:t>
                      </a:r>
                    </a:p>
                  </a:txBody>
                  <a:tcPr marL="9525" marR="9525" marT="9525" marB="0" anchor="ctr"/>
                </a:tc>
                <a:tc>
                  <a:txBody>
                    <a:bodyPr/>
                    <a:lstStyle/>
                    <a:p>
                      <a:pPr algn="ctr" fontAlgn="ctr"/>
                      <a:r>
                        <a:rPr lang="en-US" sz="1200" b="0" i="0" u="none" strike="noStrike" dirty="0">
                          <a:solidFill>
                            <a:srgbClr val="000000"/>
                          </a:solidFill>
                          <a:effectLst/>
                          <a:latin typeface="Calibri"/>
                        </a:rPr>
                        <a:t>$5,500 </a:t>
                      </a:r>
                    </a:p>
                  </a:txBody>
                  <a:tcPr marL="9525" marR="9525" marT="9525" marB="0" anchor="ctr"/>
                </a:tc>
                <a:extLst>
                  <a:ext uri="{0D108BD9-81ED-4DB2-BD59-A6C34878D82A}">
                    <a16:rowId xmlns:a16="http://schemas.microsoft.com/office/drawing/2014/main" val="10003"/>
                  </a:ext>
                </a:extLst>
              </a:tr>
              <a:tr h="418690">
                <a:tc>
                  <a:txBody>
                    <a:bodyPr/>
                    <a:lstStyle/>
                    <a:p>
                      <a:pPr algn="l" fontAlgn="b"/>
                      <a:r>
                        <a:rPr lang="en-US" sz="1200" b="0" i="0" u="none" strike="noStrike">
                          <a:solidFill>
                            <a:srgbClr val="000000"/>
                          </a:solidFill>
                          <a:effectLst/>
                          <a:latin typeface="Calibri"/>
                        </a:rPr>
                        <a:t>Physician Visit</a:t>
                      </a:r>
                    </a:p>
                  </a:txBody>
                  <a:tcPr marL="9525" marR="9525" marT="9525" marB="0" anchor="b"/>
                </a:tc>
                <a:tc>
                  <a:txBody>
                    <a:bodyPr/>
                    <a:lstStyle/>
                    <a:p>
                      <a:pPr algn="ctr" fontAlgn="ctr"/>
                      <a:r>
                        <a:rPr lang="en-US" sz="1200" b="0" i="0" u="none" strike="noStrike">
                          <a:solidFill>
                            <a:srgbClr val="000000"/>
                          </a:solidFill>
                          <a:effectLst/>
                          <a:latin typeface="Calibri"/>
                        </a:rPr>
                        <a:t>$20*</a:t>
                      </a:r>
                    </a:p>
                  </a:txBody>
                  <a:tcPr marL="9525" marR="9525" marT="9525" marB="0" anchor="ctr"/>
                </a:tc>
                <a:tc>
                  <a:txBody>
                    <a:bodyPr/>
                    <a:lstStyle/>
                    <a:p>
                      <a:pPr algn="ctr" fontAlgn="ctr"/>
                      <a:r>
                        <a:rPr lang="en-US" sz="1200" b="0" i="0" u="none" strike="noStrike" dirty="0">
                          <a:solidFill>
                            <a:srgbClr val="000000"/>
                          </a:solidFill>
                          <a:effectLst/>
                          <a:latin typeface="Calibri"/>
                        </a:rPr>
                        <a:t>$15 PCP*</a:t>
                      </a:r>
                      <a:br>
                        <a:rPr lang="en-US" sz="1200" b="0" i="0" u="none" strike="noStrike" dirty="0">
                          <a:solidFill>
                            <a:srgbClr val="000000"/>
                          </a:solidFill>
                          <a:effectLst/>
                          <a:latin typeface="Calibri"/>
                        </a:rPr>
                      </a:br>
                      <a:r>
                        <a:rPr lang="en-US" sz="1200" b="0" i="0" u="none" strike="noStrike" dirty="0">
                          <a:solidFill>
                            <a:srgbClr val="000000"/>
                          </a:solidFill>
                          <a:effectLst/>
                          <a:latin typeface="Calibri"/>
                        </a:rPr>
                        <a:t>$30 SPC*</a:t>
                      </a:r>
                    </a:p>
                  </a:txBody>
                  <a:tcPr marL="9525" marR="9525" marT="9525" marB="0" anchor="ctr"/>
                </a:tc>
                <a:tc>
                  <a:txBody>
                    <a:bodyPr/>
                    <a:lstStyle/>
                    <a:p>
                      <a:pPr algn="ctr" fontAlgn="ctr"/>
                      <a:r>
                        <a:rPr lang="en-US" sz="1200" b="0" i="0" u="none" strike="noStrike">
                          <a:solidFill>
                            <a:srgbClr val="000000"/>
                          </a:solidFill>
                          <a:effectLst/>
                          <a:latin typeface="Calibri"/>
                        </a:rPr>
                        <a:t>$20*</a:t>
                      </a:r>
                    </a:p>
                  </a:txBody>
                  <a:tcPr marL="9525" marR="9525" marT="9525" marB="0" anchor="ctr"/>
                </a:tc>
                <a:tc>
                  <a:txBody>
                    <a:bodyPr/>
                    <a:lstStyle/>
                    <a:p>
                      <a:pPr algn="ctr" fontAlgn="ctr"/>
                      <a:r>
                        <a:rPr lang="en-US" sz="1200" b="0" i="0" u="none" strike="noStrike">
                          <a:solidFill>
                            <a:srgbClr val="000000"/>
                          </a:solidFill>
                          <a:effectLst/>
                          <a:latin typeface="Calibri"/>
                        </a:rPr>
                        <a:t>$20 PCP*</a:t>
                      </a:r>
                      <a:br>
                        <a:rPr lang="en-US" sz="1200" b="0" i="0" u="none" strike="noStrike">
                          <a:solidFill>
                            <a:srgbClr val="000000"/>
                          </a:solidFill>
                          <a:effectLst/>
                          <a:latin typeface="Calibri"/>
                        </a:rPr>
                      </a:br>
                      <a:r>
                        <a:rPr lang="en-US" sz="1200" b="0" i="0" u="none" strike="noStrike">
                          <a:solidFill>
                            <a:srgbClr val="000000"/>
                          </a:solidFill>
                          <a:effectLst/>
                          <a:latin typeface="Calibri"/>
                        </a:rPr>
                        <a:t>$30 SPC*</a:t>
                      </a:r>
                    </a:p>
                  </a:txBody>
                  <a:tcPr marL="9525" marR="9525" marT="9525" marB="0" anchor="ctr"/>
                </a:tc>
                <a:tc>
                  <a:txBody>
                    <a:bodyPr/>
                    <a:lstStyle/>
                    <a:p>
                      <a:pPr algn="ctr" fontAlgn="ctr"/>
                      <a:r>
                        <a:rPr lang="en-US" sz="1200" b="0" i="0" u="none" strike="noStrike">
                          <a:solidFill>
                            <a:srgbClr val="000000"/>
                          </a:solidFill>
                          <a:effectLst/>
                          <a:latin typeface="Calibri"/>
                        </a:rPr>
                        <a:t>$20*</a:t>
                      </a:r>
                    </a:p>
                  </a:txBody>
                  <a:tcPr marL="9525" marR="9525" marT="9525" marB="0" anchor="ctr"/>
                </a:tc>
                <a:extLst>
                  <a:ext uri="{0D108BD9-81ED-4DB2-BD59-A6C34878D82A}">
                    <a16:rowId xmlns:a16="http://schemas.microsoft.com/office/drawing/2014/main" val="10004"/>
                  </a:ext>
                </a:extLst>
              </a:tr>
              <a:tr h="250361">
                <a:tc>
                  <a:txBody>
                    <a:bodyPr/>
                    <a:lstStyle/>
                    <a:p>
                      <a:pPr algn="l" fontAlgn="b"/>
                      <a:r>
                        <a:rPr lang="en-US" sz="1200" b="0" i="0" u="none" strike="noStrike">
                          <a:solidFill>
                            <a:srgbClr val="000000"/>
                          </a:solidFill>
                          <a:effectLst/>
                          <a:latin typeface="Calibri"/>
                        </a:rPr>
                        <a:t>Labs, tests, x-rays</a:t>
                      </a:r>
                    </a:p>
                  </a:txBody>
                  <a:tcPr marL="9525" marR="9525" marT="9525" marB="0" anchor="b"/>
                </a:tc>
                <a:tc>
                  <a:txBody>
                    <a:bodyPr/>
                    <a:lstStyle/>
                    <a:p>
                      <a:pPr algn="ctr" fontAlgn="ctr"/>
                      <a:r>
                        <a:rPr lang="en-US" sz="1200" b="0" i="0" u="none" strike="noStrike">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15%</a:t>
                      </a:r>
                    </a:p>
                  </a:txBody>
                  <a:tcPr marL="9525" marR="9525" marT="9525" marB="0" anchor="ctr"/>
                </a:tc>
                <a:tc>
                  <a:txBody>
                    <a:bodyPr/>
                    <a:lstStyle/>
                    <a:p>
                      <a:pPr algn="ctr" fontAlgn="ctr"/>
                      <a:r>
                        <a:rPr lang="en-US" sz="1200" b="0" i="0" u="none" strike="noStrike" dirty="0">
                          <a:solidFill>
                            <a:srgbClr val="000000"/>
                          </a:solidFill>
                          <a:effectLst/>
                          <a:latin typeface="Calibri"/>
                        </a:rPr>
                        <a:t>15%</a:t>
                      </a:r>
                    </a:p>
                  </a:txBody>
                  <a:tcPr marL="9525" marR="9525" marT="9525" marB="0" anchor="ctr"/>
                </a:tc>
                <a:tc>
                  <a:txBody>
                    <a:bodyPr/>
                    <a:lstStyle/>
                    <a:p>
                      <a:pPr algn="ctr" fontAlgn="ctr"/>
                      <a:r>
                        <a:rPr lang="en-US" sz="1200" b="0" i="0" u="none" strike="noStrike">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10%</a:t>
                      </a:r>
                    </a:p>
                  </a:txBody>
                  <a:tcPr marL="9525" marR="9525" marT="9525" marB="0" anchor="ctr"/>
                </a:tc>
                <a:extLst>
                  <a:ext uri="{0D108BD9-81ED-4DB2-BD59-A6C34878D82A}">
                    <a16:rowId xmlns:a16="http://schemas.microsoft.com/office/drawing/2014/main" val="10005"/>
                  </a:ext>
                </a:extLst>
              </a:tr>
              <a:tr h="418690">
                <a:tc>
                  <a:txBody>
                    <a:bodyPr/>
                    <a:lstStyle/>
                    <a:p>
                      <a:pPr algn="l" fontAlgn="b"/>
                      <a:r>
                        <a:rPr lang="en-US" sz="1200" b="0" i="0" u="none" strike="noStrike">
                          <a:solidFill>
                            <a:srgbClr val="000000"/>
                          </a:solidFill>
                          <a:effectLst/>
                          <a:latin typeface="Calibri"/>
                        </a:rPr>
                        <a:t>Advanced tests &amp; imaging</a:t>
                      </a:r>
                    </a:p>
                  </a:txBody>
                  <a:tcPr marL="9525" marR="9525" marT="9525" marB="0" anchor="b"/>
                </a:tc>
                <a:tc>
                  <a:txBody>
                    <a:bodyPr/>
                    <a:lstStyle/>
                    <a:p>
                      <a:pPr algn="ctr" fontAlgn="ctr"/>
                      <a:r>
                        <a:rPr lang="en-US" sz="1200" b="0" i="0" u="none" strike="noStrike" dirty="0">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15%</a:t>
                      </a:r>
                    </a:p>
                  </a:txBody>
                  <a:tcPr marL="9525" marR="9525" marT="9525" marB="0" anchor="ctr"/>
                </a:tc>
                <a:tc>
                  <a:txBody>
                    <a:bodyPr/>
                    <a:lstStyle/>
                    <a:p>
                      <a:pPr algn="ctr" fontAlgn="ctr"/>
                      <a:r>
                        <a:rPr lang="en-US" sz="1200" b="0" i="0" u="none" strike="noStrike" dirty="0">
                          <a:solidFill>
                            <a:srgbClr val="000000"/>
                          </a:solidFill>
                          <a:effectLst/>
                          <a:latin typeface="Calibri"/>
                        </a:rPr>
                        <a:t>15%</a:t>
                      </a:r>
                    </a:p>
                  </a:txBody>
                  <a:tcPr marL="9525" marR="9525" marT="9525" marB="0" anchor="ctr"/>
                </a:tc>
                <a:tc>
                  <a:txBody>
                    <a:bodyPr/>
                    <a:lstStyle/>
                    <a:p>
                      <a:pPr algn="ctr" fontAlgn="ctr"/>
                      <a:r>
                        <a:rPr lang="en-US" sz="1200" b="0" i="0" u="none" strike="noStrike" dirty="0">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10%</a:t>
                      </a:r>
                    </a:p>
                  </a:txBody>
                  <a:tcPr marL="9525" marR="9525" marT="9525" marB="0" anchor="ctr"/>
                </a:tc>
                <a:extLst>
                  <a:ext uri="{0D108BD9-81ED-4DB2-BD59-A6C34878D82A}">
                    <a16:rowId xmlns:a16="http://schemas.microsoft.com/office/drawing/2014/main" val="10006"/>
                  </a:ext>
                </a:extLst>
              </a:tr>
              <a:tr h="250361">
                <a:tc>
                  <a:txBody>
                    <a:bodyPr/>
                    <a:lstStyle/>
                    <a:p>
                      <a:pPr algn="l" fontAlgn="b"/>
                      <a:r>
                        <a:rPr lang="en-US" sz="1200" b="0" i="0" u="none" strike="noStrike">
                          <a:solidFill>
                            <a:srgbClr val="000000"/>
                          </a:solidFill>
                          <a:effectLst/>
                          <a:latin typeface="Calibri"/>
                        </a:rPr>
                        <a:t>Maternity Care</a:t>
                      </a:r>
                    </a:p>
                  </a:txBody>
                  <a:tcPr marL="9525" marR="9525" marT="9525" marB="0" anchor="b"/>
                </a:tc>
                <a:tc>
                  <a:txBody>
                    <a:bodyPr/>
                    <a:lstStyle/>
                    <a:p>
                      <a:pPr algn="ctr" fontAlgn="ctr"/>
                      <a:r>
                        <a:rPr lang="en-US" sz="1200" b="0" i="0" u="none" strike="noStrike">
                          <a:solidFill>
                            <a:srgbClr val="000000"/>
                          </a:solidFill>
                          <a:effectLst/>
                          <a:latin typeface="Calibri"/>
                        </a:rPr>
                        <a:t>No Charge*</a:t>
                      </a:r>
                    </a:p>
                  </a:txBody>
                  <a:tcPr marL="9525" marR="9525" marT="9525" marB="0" anchor="ctr"/>
                </a:tc>
                <a:tc>
                  <a:txBody>
                    <a:bodyPr/>
                    <a:lstStyle/>
                    <a:p>
                      <a:pPr algn="ctr" fontAlgn="ctr"/>
                      <a:r>
                        <a:rPr lang="en-US" sz="1200" b="0" i="0" u="none" strike="noStrike">
                          <a:solidFill>
                            <a:srgbClr val="000000"/>
                          </a:solidFill>
                          <a:effectLst/>
                          <a:latin typeface="Calibri"/>
                        </a:rPr>
                        <a:t>No Charge*</a:t>
                      </a:r>
                    </a:p>
                  </a:txBody>
                  <a:tcPr marL="9525" marR="9525" marT="9525" marB="0" anchor="ctr"/>
                </a:tc>
                <a:tc>
                  <a:txBody>
                    <a:bodyPr/>
                    <a:lstStyle/>
                    <a:p>
                      <a:pPr algn="ctr" fontAlgn="ctr"/>
                      <a:r>
                        <a:rPr lang="en-US" sz="1200" b="0" i="0" u="none" strike="noStrike">
                          <a:solidFill>
                            <a:srgbClr val="000000"/>
                          </a:solidFill>
                          <a:effectLst/>
                          <a:latin typeface="Calibri"/>
                        </a:rPr>
                        <a:t>No Charge*</a:t>
                      </a:r>
                    </a:p>
                  </a:txBody>
                  <a:tcPr marL="9525" marR="9525" marT="9525" marB="0" anchor="ctr"/>
                </a:tc>
                <a:tc>
                  <a:txBody>
                    <a:bodyPr/>
                    <a:lstStyle/>
                    <a:p>
                      <a:pPr algn="ctr" fontAlgn="ctr"/>
                      <a:r>
                        <a:rPr lang="en-US" sz="1200" b="0" i="0" u="none" strike="noStrike" dirty="0">
                          <a:solidFill>
                            <a:srgbClr val="000000"/>
                          </a:solidFill>
                          <a:effectLst/>
                          <a:latin typeface="Calibri"/>
                        </a:rPr>
                        <a:t>No Charge*</a:t>
                      </a:r>
                    </a:p>
                  </a:txBody>
                  <a:tcPr marL="9525" marR="9525" marT="9525" marB="0" anchor="ctr"/>
                </a:tc>
                <a:tc>
                  <a:txBody>
                    <a:bodyPr/>
                    <a:lstStyle/>
                    <a:p>
                      <a:pPr algn="ctr" fontAlgn="ctr"/>
                      <a:r>
                        <a:rPr lang="en-US" sz="1200" b="0" i="0" u="none" strike="noStrike">
                          <a:solidFill>
                            <a:srgbClr val="000000"/>
                          </a:solidFill>
                          <a:effectLst/>
                          <a:latin typeface="Calibri"/>
                        </a:rPr>
                        <a:t>No Charge*</a:t>
                      </a:r>
                    </a:p>
                  </a:txBody>
                  <a:tcPr marL="9525" marR="9525" marT="9525" marB="0" anchor="ctr"/>
                </a:tc>
                <a:extLst>
                  <a:ext uri="{0D108BD9-81ED-4DB2-BD59-A6C34878D82A}">
                    <a16:rowId xmlns:a16="http://schemas.microsoft.com/office/drawing/2014/main" val="10007"/>
                  </a:ext>
                </a:extLst>
              </a:tr>
              <a:tr h="250361">
                <a:tc>
                  <a:txBody>
                    <a:bodyPr/>
                    <a:lstStyle/>
                    <a:p>
                      <a:pPr algn="l" fontAlgn="b"/>
                      <a:r>
                        <a:rPr lang="en-US" sz="1200" b="0" i="0" u="none" strike="noStrike">
                          <a:solidFill>
                            <a:srgbClr val="000000"/>
                          </a:solidFill>
                          <a:effectLst/>
                          <a:latin typeface="Calibri"/>
                        </a:rPr>
                        <a:t>PT, OT, ST</a:t>
                      </a:r>
                    </a:p>
                  </a:txBody>
                  <a:tcPr marL="9525" marR="9525" marT="9525" marB="0" anchor="b"/>
                </a:tc>
                <a:tc>
                  <a:txBody>
                    <a:bodyPr/>
                    <a:lstStyle/>
                    <a:p>
                      <a:pPr algn="ctr" fontAlgn="ctr"/>
                      <a:r>
                        <a:rPr lang="en-US" sz="1200" b="0" i="0" u="none" strike="noStrike">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15%</a:t>
                      </a:r>
                    </a:p>
                  </a:txBody>
                  <a:tcPr marL="9525" marR="9525" marT="9525" marB="0" anchor="ctr"/>
                </a:tc>
                <a:tc>
                  <a:txBody>
                    <a:bodyPr/>
                    <a:lstStyle/>
                    <a:p>
                      <a:pPr algn="ctr" fontAlgn="ctr"/>
                      <a:r>
                        <a:rPr lang="en-US" sz="1200" b="0" i="0" u="none" strike="noStrike" dirty="0">
                          <a:solidFill>
                            <a:srgbClr val="000000"/>
                          </a:solidFill>
                          <a:effectLst/>
                          <a:latin typeface="Calibri"/>
                        </a:rPr>
                        <a:t>$20*</a:t>
                      </a:r>
                    </a:p>
                  </a:txBody>
                  <a:tcPr marL="9525" marR="9525" marT="9525" marB="0" anchor="ctr"/>
                </a:tc>
                <a:tc>
                  <a:txBody>
                    <a:bodyPr/>
                    <a:lstStyle/>
                    <a:p>
                      <a:pPr algn="ctr" fontAlgn="ctr"/>
                      <a:r>
                        <a:rPr lang="en-US" sz="1200" b="0" i="0" u="none" strike="noStrike">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10%</a:t>
                      </a:r>
                    </a:p>
                  </a:txBody>
                  <a:tcPr marL="9525" marR="9525" marT="9525" marB="0" anchor="ctr"/>
                </a:tc>
                <a:extLst>
                  <a:ext uri="{0D108BD9-81ED-4DB2-BD59-A6C34878D82A}">
                    <a16:rowId xmlns:a16="http://schemas.microsoft.com/office/drawing/2014/main" val="10008"/>
                  </a:ext>
                </a:extLst>
              </a:tr>
              <a:tr h="286036">
                <a:tc>
                  <a:txBody>
                    <a:bodyPr/>
                    <a:lstStyle/>
                    <a:p>
                      <a:pPr algn="l" fontAlgn="b"/>
                      <a:r>
                        <a:rPr lang="en-US" sz="1200" b="0" i="0" u="none" strike="noStrike">
                          <a:solidFill>
                            <a:srgbClr val="000000"/>
                          </a:solidFill>
                          <a:effectLst/>
                          <a:latin typeface="Calibri"/>
                        </a:rPr>
                        <a:t>Surgical Procedures</a:t>
                      </a:r>
                    </a:p>
                  </a:txBody>
                  <a:tcPr marL="9525" marR="9525" marT="9525" marB="0" anchor="b"/>
                </a:tc>
                <a:tc>
                  <a:txBody>
                    <a:bodyPr/>
                    <a:lstStyle/>
                    <a:p>
                      <a:pPr algn="ctr" fontAlgn="ctr"/>
                      <a:r>
                        <a:rPr lang="en-US" sz="1200" b="0" i="0" u="none" strike="noStrike">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15%</a:t>
                      </a:r>
                    </a:p>
                  </a:txBody>
                  <a:tcPr marL="9525" marR="9525" marT="9525" marB="0" anchor="ctr"/>
                </a:tc>
                <a:tc>
                  <a:txBody>
                    <a:bodyPr/>
                    <a:lstStyle/>
                    <a:p>
                      <a:pPr algn="ctr" fontAlgn="ctr"/>
                      <a:r>
                        <a:rPr lang="en-US" sz="1200" b="0" i="0" u="none" strike="noStrike" dirty="0">
                          <a:solidFill>
                            <a:srgbClr val="000000"/>
                          </a:solidFill>
                          <a:effectLst/>
                          <a:latin typeface="Calibri"/>
                        </a:rPr>
                        <a:t>15%</a:t>
                      </a:r>
                    </a:p>
                  </a:txBody>
                  <a:tcPr marL="9525" marR="9525" marT="9525" marB="0" anchor="ctr"/>
                </a:tc>
                <a:tc>
                  <a:txBody>
                    <a:bodyPr/>
                    <a:lstStyle/>
                    <a:p>
                      <a:pPr algn="ctr" fontAlgn="ctr"/>
                      <a:r>
                        <a:rPr lang="en-US" sz="1200" b="0" i="0" u="none" strike="noStrike" dirty="0">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10%</a:t>
                      </a:r>
                    </a:p>
                  </a:txBody>
                  <a:tcPr marL="9525" marR="9525" marT="9525" marB="0" anchor="ctr"/>
                </a:tc>
                <a:extLst>
                  <a:ext uri="{0D108BD9-81ED-4DB2-BD59-A6C34878D82A}">
                    <a16:rowId xmlns:a16="http://schemas.microsoft.com/office/drawing/2014/main" val="10009"/>
                  </a:ext>
                </a:extLst>
              </a:tr>
              <a:tr h="250361">
                <a:tc>
                  <a:txBody>
                    <a:bodyPr/>
                    <a:lstStyle/>
                    <a:p>
                      <a:pPr algn="l" fontAlgn="b"/>
                      <a:r>
                        <a:rPr lang="en-US" sz="1200" b="0" i="0" u="none" strike="noStrike">
                          <a:solidFill>
                            <a:srgbClr val="000000"/>
                          </a:solidFill>
                          <a:effectLst/>
                          <a:latin typeface="Calibri"/>
                        </a:rPr>
                        <a:t>Inpatient Hospital</a:t>
                      </a:r>
                    </a:p>
                  </a:txBody>
                  <a:tcPr marL="9525" marR="9525" marT="9525" marB="0" anchor="b"/>
                </a:tc>
                <a:tc>
                  <a:txBody>
                    <a:bodyPr/>
                    <a:lstStyle/>
                    <a:p>
                      <a:pPr algn="ctr" fontAlgn="ctr"/>
                      <a:r>
                        <a:rPr lang="en-US" sz="1200" b="0" i="0" u="none" strike="noStrike">
                          <a:solidFill>
                            <a:srgbClr val="000000"/>
                          </a:solidFill>
                          <a:effectLst/>
                          <a:latin typeface="Calibri"/>
                        </a:rPr>
                        <a:t>$100 /admission</a:t>
                      </a:r>
                    </a:p>
                  </a:txBody>
                  <a:tcPr marL="9525" marR="9525" marT="9525" marB="0" anchor="ctr"/>
                </a:tc>
                <a:tc>
                  <a:txBody>
                    <a:bodyPr/>
                    <a:lstStyle/>
                    <a:p>
                      <a:pPr algn="ctr" fontAlgn="ctr"/>
                      <a:r>
                        <a:rPr lang="en-US" sz="1200" b="0" i="0" u="none" strike="noStrike">
                          <a:solidFill>
                            <a:srgbClr val="000000"/>
                          </a:solidFill>
                          <a:effectLst/>
                          <a:latin typeface="Calibri"/>
                        </a:rPr>
                        <a:t>15%</a:t>
                      </a:r>
                    </a:p>
                  </a:txBody>
                  <a:tcPr marL="9525" marR="9525" marT="9525" marB="0" anchor="ctr"/>
                </a:tc>
                <a:tc>
                  <a:txBody>
                    <a:bodyPr/>
                    <a:lstStyle/>
                    <a:p>
                      <a:pPr algn="ctr" fontAlgn="ctr"/>
                      <a:r>
                        <a:rPr lang="en-US" sz="1200" b="0" i="0" u="none" strike="noStrike">
                          <a:solidFill>
                            <a:srgbClr val="000000"/>
                          </a:solidFill>
                          <a:effectLst/>
                          <a:latin typeface="Calibri"/>
                        </a:rPr>
                        <a:t>$200 </a:t>
                      </a:r>
                    </a:p>
                  </a:txBody>
                  <a:tcPr marL="9525" marR="9525" marT="9525" marB="0" anchor="ctr"/>
                </a:tc>
                <a:tc>
                  <a:txBody>
                    <a:bodyPr/>
                    <a:lstStyle/>
                    <a:p>
                      <a:pPr algn="ctr" fontAlgn="ctr"/>
                      <a:r>
                        <a:rPr lang="en-US" sz="1200" b="0" i="0" u="none" strike="noStrike">
                          <a:solidFill>
                            <a:srgbClr val="000000"/>
                          </a:solidFill>
                          <a:effectLst/>
                          <a:latin typeface="Calibri"/>
                        </a:rPr>
                        <a:t>No Charge</a:t>
                      </a:r>
                    </a:p>
                  </a:txBody>
                  <a:tcPr marL="9525" marR="9525" marT="9525" marB="0" anchor="ctr"/>
                </a:tc>
                <a:tc>
                  <a:txBody>
                    <a:bodyPr/>
                    <a:lstStyle/>
                    <a:p>
                      <a:pPr algn="ctr" fontAlgn="ctr"/>
                      <a:r>
                        <a:rPr lang="en-US" sz="1200" b="0" i="0" u="none" strike="noStrike" dirty="0">
                          <a:solidFill>
                            <a:srgbClr val="000000"/>
                          </a:solidFill>
                          <a:effectLst/>
                          <a:latin typeface="Calibri"/>
                        </a:rPr>
                        <a:t>10%</a:t>
                      </a:r>
                    </a:p>
                  </a:txBody>
                  <a:tcPr marL="9525" marR="9525" marT="9525" marB="0" anchor="ctr"/>
                </a:tc>
                <a:extLst>
                  <a:ext uri="{0D108BD9-81ED-4DB2-BD59-A6C34878D82A}">
                    <a16:rowId xmlns:a16="http://schemas.microsoft.com/office/drawing/2014/main" val="10010"/>
                  </a:ext>
                </a:extLst>
              </a:tr>
              <a:tr h="418690">
                <a:tc>
                  <a:txBody>
                    <a:bodyPr/>
                    <a:lstStyle/>
                    <a:p>
                      <a:pPr algn="l" fontAlgn="b"/>
                      <a:r>
                        <a:rPr lang="en-US" sz="1200" b="0" i="0" u="none" strike="noStrike">
                          <a:solidFill>
                            <a:srgbClr val="000000"/>
                          </a:solidFill>
                          <a:effectLst/>
                          <a:latin typeface="Calibri"/>
                        </a:rPr>
                        <a:t>Ambulance</a:t>
                      </a:r>
                    </a:p>
                  </a:txBody>
                  <a:tcPr marL="9525" marR="9525" marT="9525" marB="0" anchor="b"/>
                </a:tc>
                <a:tc>
                  <a:txBody>
                    <a:bodyPr/>
                    <a:lstStyle/>
                    <a:p>
                      <a:pPr algn="ctr" fontAlgn="ctr"/>
                      <a:r>
                        <a:rPr lang="it-IT" sz="1200" b="0" i="0" u="none" strike="noStrike">
                          <a:solidFill>
                            <a:srgbClr val="000000"/>
                          </a:solidFill>
                          <a:effectLst/>
                          <a:latin typeface="Calibri"/>
                        </a:rPr>
                        <a:t>No Charge (accidental)</a:t>
                      </a:r>
                      <a:br>
                        <a:rPr lang="it-IT" sz="1200" b="0" i="0" u="none" strike="noStrike">
                          <a:solidFill>
                            <a:srgbClr val="000000"/>
                          </a:solidFill>
                          <a:effectLst/>
                          <a:latin typeface="Calibri"/>
                        </a:rPr>
                      </a:br>
                      <a:r>
                        <a:rPr lang="it-IT" sz="1200" b="0" i="0" u="none" strike="noStrike">
                          <a:solidFill>
                            <a:srgbClr val="000000"/>
                          </a:solidFill>
                          <a:effectLst/>
                          <a:latin typeface="Calibri"/>
                        </a:rPr>
                        <a:t>10% (non-accidental)</a:t>
                      </a:r>
                    </a:p>
                  </a:txBody>
                  <a:tcPr marL="9525" marR="9525" marT="9525" marB="0" anchor="ctr"/>
                </a:tc>
                <a:tc>
                  <a:txBody>
                    <a:bodyPr/>
                    <a:lstStyle/>
                    <a:p>
                      <a:pPr algn="ctr" fontAlgn="ctr"/>
                      <a:r>
                        <a:rPr lang="it-IT" sz="1200" b="0" i="0" u="none" strike="noStrike" dirty="0">
                          <a:solidFill>
                            <a:srgbClr val="000000"/>
                          </a:solidFill>
                          <a:effectLst/>
                          <a:latin typeface="Calibri"/>
                        </a:rPr>
                        <a:t>No Charge (accidental)</a:t>
                      </a:r>
                      <a:br>
                        <a:rPr lang="it-IT" sz="1200" b="0" i="0" u="none" strike="noStrike" dirty="0">
                          <a:solidFill>
                            <a:srgbClr val="000000"/>
                          </a:solidFill>
                          <a:effectLst/>
                          <a:latin typeface="Calibri"/>
                        </a:rPr>
                      </a:br>
                      <a:r>
                        <a:rPr lang="it-IT" sz="1200" b="0" i="0" u="none" strike="noStrike" dirty="0">
                          <a:solidFill>
                            <a:srgbClr val="000000"/>
                          </a:solidFill>
                          <a:effectLst/>
                          <a:latin typeface="Calibri"/>
                        </a:rPr>
                        <a:t>10% (non-accidental)</a:t>
                      </a:r>
                    </a:p>
                  </a:txBody>
                  <a:tcPr marL="9525" marR="9525" marT="9525" marB="0" anchor="ctr"/>
                </a:tc>
                <a:tc>
                  <a:txBody>
                    <a:bodyPr/>
                    <a:lstStyle/>
                    <a:p>
                      <a:pPr algn="ctr" fontAlgn="ctr"/>
                      <a:r>
                        <a:rPr lang="en-US" sz="1200" b="0" i="0" u="none" strike="noStrike" dirty="0">
                          <a:solidFill>
                            <a:srgbClr val="000000"/>
                          </a:solidFill>
                          <a:effectLst/>
                          <a:latin typeface="Calibri"/>
                        </a:rPr>
                        <a:t>15%</a:t>
                      </a:r>
                    </a:p>
                  </a:txBody>
                  <a:tcPr marL="9525" marR="9525" marT="9525" marB="0" anchor="ctr"/>
                </a:tc>
                <a:tc>
                  <a:txBody>
                    <a:bodyPr/>
                    <a:lstStyle/>
                    <a:p>
                      <a:pPr algn="ctr" fontAlgn="ctr"/>
                      <a:r>
                        <a:rPr lang="en-US" sz="1200" b="0" i="0" u="none" strike="noStrike">
                          <a:solidFill>
                            <a:srgbClr val="000000"/>
                          </a:solidFill>
                          <a:effectLst/>
                          <a:latin typeface="Calibri"/>
                        </a:rPr>
                        <a:t>10%</a:t>
                      </a:r>
                    </a:p>
                  </a:txBody>
                  <a:tcPr marL="9525" marR="9525" marT="9525" marB="0" anchor="ctr"/>
                </a:tc>
                <a:tc>
                  <a:txBody>
                    <a:bodyPr/>
                    <a:lstStyle/>
                    <a:p>
                      <a:pPr algn="ctr" fontAlgn="ctr"/>
                      <a:r>
                        <a:rPr lang="en-US" sz="1200" b="0" i="0" u="none" strike="noStrike" dirty="0">
                          <a:solidFill>
                            <a:srgbClr val="000000"/>
                          </a:solidFill>
                          <a:effectLst/>
                          <a:latin typeface="Calibri"/>
                        </a:rPr>
                        <a:t>10%*</a:t>
                      </a:r>
                    </a:p>
                  </a:txBody>
                  <a:tcPr marL="9525" marR="9525" marT="9525" marB="0" anchor="ctr"/>
                </a:tc>
                <a:extLst>
                  <a:ext uri="{0D108BD9-81ED-4DB2-BD59-A6C34878D82A}">
                    <a16:rowId xmlns:a16="http://schemas.microsoft.com/office/drawing/2014/main" val="10011"/>
                  </a:ext>
                </a:extLst>
              </a:tr>
              <a:tr h="250361">
                <a:tc>
                  <a:txBody>
                    <a:bodyPr/>
                    <a:lstStyle/>
                    <a:p>
                      <a:pPr algn="l" fontAlgn="b"/>
                      <a:r>
                        <a:rPr lang="en-US" sz="1200" b="0" i="0" u="none" strike="noStrike" dirty="0">
                          <a:solidFill>
                            <a:srgbClr val="000000"/>
                          </a:solidFill>
                          <a:effectLst/>
                          <a:latin typeface="Calibri"/>
                        </a:rPr>
                        <a:t>Emergency Room</a:t>
                      </a:r>
                    </a:p>
                  </a:txBody>
                  <a:tcPr marL="9525" marR="9525" marT="9525" marB="0" anchor="b"/>
                </a:tc>
                <a:tc>
                  <a:txBody>
                    <a:bodyPr/>
                    <a:lstStyle/>
                    <a:p>
                      <a:pPr algn="ctr" fontAlgn="ctr"/>
                      <a:r>
                        <a:rPr lang="en-US" sz="1200" b="0" i="0" u="none" strike="noStrike">
                          <a:solidFill>
                            <a:srgbClr val="000000"/>
                          </a:solidFill>
                          <a:effectLst/>
                          <a:latin typeface="Calibri"/>
                        </a:rPr>
                        <a:t>10%</a:t>
                      </a:r>
                    </a:p>
                  </a:txBody>
                  <a:tcPr marL="9525" marR="9525" marT="9525" marB="0" anchor="ctr"/>
                </a:tc>
                <a:tc>
                  <a:txBody>
                    <a:bodyPr/>
                    <a:lstStyle/>
                    <a:p>
                      <a:pPr algn="ctr" fontAlgn="ctr"/>
                      <a:r>
                        <a:rPr lang="en-US" sz="1200" b="0" i="0" u="none" strike="noStrike">
                          <a:solidFill>
                            <a:srgbClr val="000000"/>
                          </a:solidFill>
                          <a:effectLst/>
                          <a:latin typeface="Calibri"/>
                        </a:rPr>
                        <a:t>15%</a:t>
                      </a:r>
                    </a:p>
                  </a:txBody>
                  <a:tcPr marL="9525" marR="9525" marT="9525" marB="0" anchor="ctr"/>
                </a:tc>
                <a:tc>
                  <a:txBody>
                    <a:bodyPr/>
                    <a:lstStyle/>
                    <a:p>
                      <a:pPr algn="ctr" fontAlgn="ctr"/>
                      <a:r>
                        <a:rPr lang="en-US" sz="1200" b="0" i="0" u="none" strike="noStrike">
                          <a:solidFill>
                            <a:srgbClr val="000000"/>
                          </a:solidFill>
                          <a:effectLst/>
                          <a:latin typeface="Calibri"/>
                        </a:rPr>
                        <a:t>15%</a:t>
                      </a:r>
                    </a:p>
                  </a:txBody>
                  <a:tcPr marL="9525" marR="9525" marT="9525" marB="0" anchor="ctr"/>
                </a:tc>
                <a:tc>
                  <a:txBody>
                    <a:bodyPr/>
                    <a:lstStyle/>
                    <a:p>
                      <a:pPr algn="ctr" fontAlgn="ctr"/>
                      <a:r>
                        <a:rPr lang="en-US" sz="1200" b="0" i="0" u="none" strike="noStrike">
                          <a:solidFill>
                            <a:srgbClr val="000000"/>
                          </a:solidFill>
                          <a:effectLst/>
                          <a:latin typeface="Calibri"/>
                        </a:rPr>
                        <a:t>$200 </a:t>
                      </a:r>
                    </a:p>
                  </a:txBody>
                  <a:tcPr marL="9525" marR="9525" marT="9525" marB="0" anchor="ctr"/>
                </a:tc>
                <a:tc>
                  <a:txBody>
                    <a:bodyPr/>
                    <a:lstStyle/>
                    <a:p>
                      <a:pPr algn="ctr" fontAlgn="ctr"/>
                      <a:r>
                        <a:rPr lang="en-US" sz="1200" b="0" i="0" u="none" strike="noStrike">
                          <a:solidFill>
                            <a:srgbClr val="000000"/>
                          </a:solidFill>
                          <a:effectLst/>
                          <a:latin typeface="Calibri"/>
                        </a:rPr>
                        <a:t>10%</a:t>
                      </a:r>
                    </a:p>
                  </a:txBody>
                  <a:tcPr marL="9525" marR="9525" marT="9525" marB="0" anchor="ctr"/>
                </a:tc>
                <a:extLst>
                  <a:ext uri="{0D108BD9-81ED-4DB2-BD59-A6C34878D82A}">
                    <a16:rowId xmlns:a16="http://schemas.microsoft.com/office/drawing/2014/main" val="10012"/>
                  </a:ext>
                </a:extLst>
              </a:tr>
              <a:tr h="250361">
                <a:tc>
                  <a:txBody>
                    <a:bodyPr/>
                    <a:lstStyle/>
                    <a:p>
                      <a:pPr algn="l" fontAlgn="b"/>
                      <a:r>
                        <a:rPr lang="en-US" sz="1200" b="0" i="0" u="none" strike="noStrike">
                          <a:solidFill>
                            <a:srgbClr val="000000"/>
                          </a:solidFill>
                          <a:effectLst/>
                          <a:latin typeface="Calibri"/>
                        </a:rPr>
                        <a:t>Prescription Drugs</a:t>
                      </a:r>
                    </a:p>
                  </a:txBody>
                  <a:tcPr marL="9525" marR="9525" marT="9525" marB="0" anchor="b"/>
                </a:tc>
                <a:tc>
                  <a:txBody>
                    <a:bodyPr/>
                    <a:lstStyle/>
                    <a:p>
                      <a:pPr algn="ctr" fontAlgn="ctr"/>
                      <a:r>
                        <a:rPr lang="en-US" sz="1200" b="0" i="0" u="none" strike="noStrike">
                          <a:solidFill>
                            <a:srgbClr val="000000"/>
                          </a:solidFill>
                          <a:effectLst/>
                          <a:latin typeface="Calibri"/>
                        </a:rPr>
                        <a:t> </a:t>
                      </a:r>
                    </a:p>
                  </a:txBody>
                  <a:tcPr marL="9525" marR="9525" marT="9525" marB="0" anchor="ctr"/>
                </a:tc>
                <a:tc>
                  <a:txBody>
                    <a:bodyPr/>
                    <a:lstStyle/>
                    <a:p>
                      <a:pPr algn="ctr" fontAlgn="ctr"/>
                      <a:r>
                        <a:rPr lang="en-US" sz="1200" b="0" i="0" u="none" strike="noStrike">
                          <a:solidFill>
                            <a:srgbClr val="000000"/>
                          </a:solidFill>
                          <a:effectLst/>
                          <a:latin typeface="Calibri"/>
                        </a:rPr>
                        <a:t> </a:t>
                      </a:r>
                    </a:p>
                  </a:txBody>
                  <a:tcPr marL="9525" marR="9525" marT="9525" marB="0" anchor="ctr"/>
                </a:tc>
                <a:tc>
                  <a:txBody>
                    <a:bodyPr/>
                    <a:lstStyle/>
                    <a:p>
                      <a:pPr algn="ctr" fontAlgn="ctr"/>
                      <a:r>
                        <a:rPr lang="en-US" sz="1200" b="0" i="0" u="none" strike="noStrike">
                          <a:solidFill>
                            <a:srgbClr val="000000"/>
                          </a:solidFill>
                          <a:effectLst/>
                          <a:latin typeface="Calibri"/>
                        </a:rPr>
                        <a:t> </a:t>
                      </a:r>
                    </a:p>
                  </a:txBody>
                  <a:tcPr marL="9525" marR="9525" marT="9525" marB="0" anchor="ctr"/>
                </a:tc>
                <a:tc>
                  <a:txBody>
                    <a:bodyPr/>
                    <a:lstStyle/>
                    <a:p>
                      <a:pPr algn="ctr" fontAlgn="ctr"/>
                      <a:r>
                        <a:rPr lang="en-US" sz="1200" b="0" i="0" u="none" strike="noStrike" dirty="0">
                          <a:solidFill>
                            <a:srgbClr val="000000"/>
                          </a:solidFill>
                          <a:effectLst/>
                          <a:latin typeface="Calibri"/>
                        </a:rPr>
                        <a:t> </a:t>
                      </a:r>
                    </a:p>
                  </a:txBody>
                  <a:tcPr marL="9525" marR="9525" marT="9525" marB="0" anchor="ctr"/>
                </a:tc>
                <a:tc>
                  <a:txBody>
                    <a:bodyPr/>
                    <a:lstStyle/>
                    <a:p>
                      <a:pPr algn="ctr" fontAlgn="b"/>
                      <a:r>
                        <a:rPr lang="en-US" sz="1200" b="0" i="0" u="none" strike="noStrike">
                          <a:solidFill>
                            <a:srgbClr val="000000"/>
                          </a:solidFill>
                          <a:effectLst/>
                          <a:latin typeface="Calibri"/>
                        </a:rPr>
                        <a:t> </a:t>
                      </a:r>
                    </a:p>
                  </a:txBody>
                  <a:tcPr marL="9525" marR="9525" marT="9525" marB="0" anchor="b"/>
                </a:tc>
                <a:extLst>
                  <a:ext uri="{0D108BD9-81ED-4DB2-BD59-A6C34878D82A}">
                    <a16:rowId xmlns:a16="http://schemas.microsoft.com/office/drawing/2014/main" val="10013"/>
                  </a:ext>
                </a:extLst>
              </a:tr>
              <a:tr h="250361">
                <a:tc>
                  <a:txBody>
                    <a:bodyPr/>
                    <a:lstStyle/>
                    <a:p>
                      <a:pPr algn="l" fontAlgn="b"/>
                      <a:r>
                        <a:rPr lang="en-US" sz="1200" b="0" i="0" u="none" strike="noStrike" dirty="0">
                          <a:solidFill>
                            <a:srgbClr val="000000"/>
                          </a:solidFill>
                          <a:effectLst/>
                          <a:latin typeface="Calibri"/>
                        </a:rPr>
                        <a:t>Tier 1</a:t>
                      </a:r>
                    </a:p>
                  </a:txBody>
                  <a:tcPr marL="9525" marR="9525" marT="9525" marB="0" anchor="b"/>
                </a:tc>
                <a:tc>
                  <a:txBody>
                    <a:bodyPr/>
                    <a:lstStyle/>
                    <a:p>
                      <a:pPr algn="ctr" fontAlgn="ctr"/>
                      <a:r>
                        <a:rPr lang="en-US" sz="1200" b="0" i="0" u="none" strike="noStrike">
                          <a:solidFill>
                            <a:srgbClr val="000000"/>
                          </a:solidFill>
                          <a:effectLst/>
                          <a:latin typeface="Calibri"/>
                        </a:rPr>
                        <a:t>$10 </a:t>
                      </a:r>
                    </a:p>
                  </a:txBody>
                  <a:tcPr marL="9525" marR="9525" marT="9525" marB="0" anchor="ctr"/>
                </a:tc>
                <a:tc>
                  <a:txBody>
                    <a:bodyPr/>
                    <a:lstStyle/>
                    <a:p>
                      <a:pPr algn="ctr" fontAlgn="ctr"/>
                      <a:r>
                        <a:rPr lang="en-US" sz="1200" b="0" i="0" u="none" strike="noStrike">
                          <a:solidFill>
                            <a:srgbClr val="000000"/>
                          </a:solidFill>
                          <a:effectLst/>
                          <a:latin typeface="Calibri"/>
                        </a:rPr>
                        <a:t>$10 </a:t>
                      </a:r>
                    </a:p>
                  </a:txBody>
                  <a:tcPr marL="9525" marR="9525" marT="9525" marB="0" anchor="ctr"/>
                </a:tc>
                <a:tc>
                  <a:txBody>
                    <a:bodyPr/>
                    <a:lstStyle/>
                    <a:p>
                      <a:pPr algn="ctr" fontAlgn="ctr"/>
                      <a:r>
                        <a:rPr lang="en-US" sz="1200" b="0" i="0" u="none" strike="noStrike">
                          <a:solidFill>
                            <a:srgbClr val="000000"/>
                          </a:solidFill>
                          <a:effectLst/>
                          <a:latin typeface="Calibri"/>
                        </a:rPr>
                        <a:t>20%</a:t>
                      </a:r>
                    </a:p>
                  </a:txBody>
                  <a:tcPr marL="9525" marR="9525" marT="9525" marB="0" anchor="ctr"/>
                </a:tc>
                <a:tc>
                  <a:txBody>
                    <a:bodyPr/>
                    <a:lstStyle/>
                    <a:p>
                      <a:pPr algn="ctr" fontAlgn="ctr"/>
                      <a:r>
                        <a:rPr lang="en-US" sz="1200" b="0" i="0" u="none" strike="noStrike" dirty="0">
                          <a:solidFill>
                            <a:srgbClr val="000000"/>
                          </a:solidFill>
                          <a:effectLst/>
                          <a:latin typeface="Calibri"/>
                        </a:rPr>
                        <a:t>$5 </a:t>
                      </a:r>
                    </a:p>
                  </a:txBody>
                  <a:tcPr marL="9525" marR="9525" marT="9525" marB="0" anchor="ctr"/>
                </a:tc>
                <a:tc>
                  <a:txBody>
                    <a:bodyPr/>
                    <a:lstStyle/>
                    <a:p>
                      <a:pPr algn="ctr" fontAlgn="b"/>
                      <a:r>
                        <a:rPr lang="en-US" sz="1200" b="0" i="0" u="none" strike="noStrike">
                          <a:solidFill>
                            <a:srgbClr val="000000"/>
                          </a:solidFill>
                          <a:effectLst/>
                          <a:latin typeface="Calibri"/>
                        </a:rPr>
                        <a:t>$10 </a:t>
                      </a:r>
                    </a:p>
                  </a:txBody>
                  <a:tcPr marL="9525" marR="9525" marT="9525" marB="0" anchor="b"/>
                </a:tc>
                <a:extLst>
                  <a:ext uri="{0D108BD9-81ED-4DB2-BD59-A6C34878D82A}">
                    <a16:rowId xmlns:a16="http://schemas.microsoft.com/office/drawing/2014/main" val="10014"/>
                  </a:ext>
                </a:extLst>
              </a:tr>
              <a:tr h="352119">
                <a:tc>
                  <a:txBody>
                    <a:bodyPr/>
                    <a:lstStyle/>
                    <a:p>
                      <a:pPr algn="l" fontAlgn="b"/>
                      <a:r>
                        <a:rPr lang="en-US" sz="1200" b="0" i="0" u="none" strike="noStrike" dirty="0">
                          <a:solidFill>
                            <a:srgbClr val="000000"/>
                          </a:solidFill>
                          <a:effectLst/>
                          <a:latin typeface="Calibri"/>
                        </a:rPr>
                        <a:t>Tier 2</a:t>
                      </a:r>
                    </a:p>
                  </a:txBody>
                  <a:tcPr marL="9525" marR="9525" marT="9525" marB="0" anchor="b"/>
                </a:tc>
                <a:tc>
                  <a:txBody>
                    <a:bodyPr/>
                    <a:lstStyle/>
                    <a:p>
                      <a:pPr algn="ctr" fontAlgn="ctr"/>
                      <a:r>
                        <a:rPr lang="en-US" sz="1200" b="0" i="0" u="none" strike="noStrike">
                          <a:solidFill>
                            <a:srgbClr val="000000"/>
                          </a:solidFill>
                          <a:effectLst/>
                          <a:latin typeface="Calibri"/>
                        </a:rPr>
                        <a:t>25% (up to $150 max)</a:t>
                      </a:r>
                    </a:p>
                  </a:txBody>
                  <a:tcPr marL="9525" marR="9525" marT="9525" marB="0" anchor="ctr"/>
                </a:tc>
                <a:tc>
                  <a:txBody>
                    <a:bodyPr/>
                    <a:lstStyle/>
                    <a:p>
                      <a:pPr algn="ctr" fontAlgn="ctr"/>
                      <a:r>
                        <a:rPr lang="en-US" sz="1200" b="0" i="0" u="none" strike="noStrike" dirty="0">
                          <a:solidFill>
                            <a:srgbClr val="000000"/>
                          </a:solidFill>
                          <a:effectLst/>
                          <a:latin typeface="Calibri"/>
                        </a:rPr>
                        <a:t>50% (up to $200 max)</a:t>
                      </a:r>
                    </a:p>
                  </a:txBody>
                  <a:tcPr marL="9525" marR="9525" marT="9525" marB="0" anchor="ctr"/>
                </a:tc>
                <a:tc>
                  <a:txBody>
                    <a:bodyPr/>
                    <a:lstStyle/>
                    <a:p>
                      <a:pPr algn="ctr" fontAlgn="ctr"/>
                      <a:r>
                        <a:rPr lang="en-US" sz="1200" b="0" i="0" u="none" strike="noStrike" dirty="0">
                          <a:solidFill>
                            <a:srgbClr val="000000"/>
                          </a:solidFill>
                          <a:effectLst/>
                          <a:latin typeface="Calibri"/>
                        </a:rPr>
                        <a:t>30%</a:t>
                      </a:r>
                    </a:p>
                  </a:txBody>
                  <a:tcPr marL="9525" marR="9525" marT="9525" marB="0" anchor="ctr"/>
                </a:tc>
                <a:tc>
                  <a:txBody>
                    <a:bodyPr/>
                    <a:lstStyle/>
                    <a:p>
                      <a:pPr algn="ctr" fontAlgn="ctr"/>
                      <a:r>
                        <a:rPr lang="en-US" sz="1200" b="0" i="0" u="none" strike="noStrike" dirty="0">
                          <a:solidFill>
                            <a:srgbClr val="000000"/>
                          </a:solidFill>
                          <a:effectLst/>
                          <a:latin typeface="Calibri"/>
                        </a:rPr>
                        <a:t>$30 (up to $200 max)</a:t>
                      </a:r>
                    </a:p>
                  </a:txBody>
                  <a:tcPr marL="9525" marR="9525" marT="9525" marB="0" anchor="ctr"/>
                </a:tc>
                <a:tc>
                  <a:txBody>
                    <a:bodyPr/>
                    <a:lstStyle/>
                    <a:p>
                      <a:pPr algn="ctr" fontAlgn="b"/>
                      <a:r>
                        <a:rPr lang="en-US" sz="1200" b="0" i="0" u="none" strike="noStrike" dirty="0">
                          <a:solidFill>
                            <a:srgbClr val="000000"/>
                          </a:solidFill>
                          <a:effectLst/>
                          <a:latin typeface="Calibri"/>
                        </a:rPr>
                        <a:t>25% w/ minimum $10 coinsurance</a:t>
                      </a:r>
                    </a:p>
                  </a:txBody>
                  <a:tcPr marL="9525" marR="9525" marT="9525" marB="0" anchor="b"/>
                </a:tc>
                <a:extLst>
                  <a:ext uri="{0D108BD9-81ED-4DB2-BD59-A6C34878D82A}">
                    <a16:rowId xmlns:a16="http://schemas.microsoft.com/office/drawing/2014/main" val="10015"/>
                  </a:ext>
                </a:extLst>
              </a:tr>
              <a:tr h="357834">
                <a:tc>
                  <a:txBody>
                    <a:bodyPr/>
                    <a:lstStyle/>
                    <a:p>
                      <a:pPr algn="l" fontAlgn="b"/>
                      <a:r>
                        <a:rPr lang="en-US" sz="1200" b="0" i="0" u="none" strike="noStrike" dirty="0">
                          <a:solidFill>
                            <a:srgbClr val="000000"/>
                          </a:solidFill>
                          <a:effectLst/>
                          <a:latin typeface="Calibri"/>
                        </a:rPr>
                        <a:t>Tier 3 </a:t>
                      </a:r>
                    </a:p>
                  </a:txBody>
                  <a:tcPr marL="9525" marR="9525" marT="9525" marB="0" anchor="b"/>
                </a:tc>
                <a:tc>
                  <a:txBody>
                    <a:bodyPr/>
                    <a:lstStyle/>
                    <a:p>
                      <a:pPr algn="ctr" fontAlgn="ctr"/>
                      <a:r>
                        <a:rPr lang="en-US" sz="1200" b="0" i="0" u="none" strike="noStrike">
                          <a:solidFill>
                            <a:srgbClr val="000000"/>
                          </a:solidFill>
                          <a:effectLst/>
                          <a:latin typeface="Calibri"/>
                        </a:rPr>
                        <a:t>40% (up to $200 max)</a:t>
                      </a:r>
                    </a:p>
                  </a:txBody>
                  <a:tcPr marL="9525" marR="9525" marT="9525" marB="0" anchor="ctr"/>
                </a:tc>
                <a:tc>
                  <a:txBody>
                    <a:bodyPr/>
                    <a:lstStyle/>
                    <a:p>
                      <a:pPr algn="ctr" fontAlgn="ctr"/>
                      <a:r>
                        <a:rPr lang="en-US" sz="1200" b="0" i="0" u="none" strike="noStrike">
                          <a:solidFill>
                            <a:srgbClr val="000000"/>
                          </a:solidFill>
                          <a:effectLst/>
                          <a:latin typeface="Calibri"/>
                        </a:rPr>
                        <a:t>50% (up to $300 max)</a:t>
                      </a:r>
                    </a:p>
                  </a:txBody>
                  <a:tcPr marL="9525" marR="9525" marT="9525" marB="0" anchor="ctr"/>
                </a:tc>
                <a:tc>
                  <a:txBody>
                    <a:bodyPr/>
                    <a:lstStyle/>
                    <a:p>
                      <a:pPr algn="ctr" fontAlgn="ctr"/>
                      <a:r>
                        <a:rPr lang="en-US" sz="1200" b="0" i="0" u="none" strike="noStrike">
                          <a:solidFill>
                            <a:srgbClr val="000000"/>
                          </a:solidFill>
                          <a:effectLst/>
                          <a:latin typeface="Calibri"/>
                        </a:rPr>
                        <a:t>45%</a:t>
                      </a:r>
                    </a:p>
                  </a:txBody>
                  <a:tcPr marL="9525" marR="9525" marT="9525" marB="0" anchor="ctr"/>
                </a:tc>
                <a:tc>
                  <a:txBody>
                    <a:bodyPr/>
                    <a:lstStyle/>
                    <a:p>
                      <a:pPr algn="ctr" fontAlgn="ctr"/>
                      <a:r>
                        <a:rPr lang="en-US" sz="1200" b="0" i="0" u="none" strike="noStrike">
                          <a:solidFill>
                            <a:srgbClr val="000000"/>
                          </a:solidFill>
                          <a:effectLst/>
                          <a:latin typeface="Calibri"/>
                        </a:rPr>
                        <a:t>50% (up to $200 max)</a:t>
                      </a:r>
                    </a:p>
                  </a:txBody>
                  <a:tcPr marL="9525" marR="9525" marT="9525" marB="0" anchor="ctr"/>
                </a:tc>
                <a:tc>
                  <a:txBody>
                    <a:bodyPr/>
                    <a:lstStyle/>
                    <a:p>
                      <a:pPr algn="ctr" fontAlgn="b"/>
                      <a:r>
                        <a:rPr lang="en-US" sz="1200" b="0" i="0" u="none" strike="noStrike" dirty="0">
                          <a:solidFill>
                            <a:srgbClr val="000000"/>
                          </a:solidFill>
                          <a:effectLst/>
                          <a:latin typeface="Calibri"/>
                        </a:rPr>
                        <a:t>40% w/ minimum $20 coinsurance</a:t>
                      </a:r>
                    </a:p>
                  </a:txBody>
                  <a:tcPr marL="9525" marR="9525" marT="9525" marB="0" anchor="b"/>
                </a:tc>
                <a:extLst>
                  <a:ext uri="{0D108BD9-81ED-4DB2-BD59-A6C34878D82A}">
                    <a16:rowId xmlns:a16="http://schemas.microsoft.com/office/drawing/2014/main" val="10016"/>
                  </a:ext>
                </a:extLst>
              </a:tr>
              <a:tr h="592149">
                <a:tc>
                  <a:txBody>
                    <a:bodyPr/>
                    <a:lstStyle/>
                    <a:p>
                      <a:pPr algn="l" fontAlgn="b"/>
                      <a:r>
                        <a:rPr lang="en-US" sz="1200" b="0" i="0" u="none" strike="noStrike" dirty="0">
                          <a:solidFill>
                            <a:srgbClr val="000000"/>
                          </a:solidFill>
                          <a:effectLst/>
                          <a:latin typeface="Calibri"/>
                        </a:rPr>
                        <a:t>Tier 4 </a:t>
                      </a:r>
                    </a:p>
                  </a:txBody>
                  <a:tcPr marL="9525" marR="9525" marT="9525" marB="0" anchor="b"/>
                </a:tc>
                <a:tc>
                  <a:txBody>
                    <a:bodyPr/>
                    <a:lstStyle/>
                    <a:p>
                      <a:pPr algn="ctr" fontAlgn="ctr"/>
                      <a:r>
                        <a:rPr lang="en-US" sz="1200" b="0" i="0" u="none" strike="noStrike">
                          <a:solidFill>
                            <a:srgbClr val="000000"/>
                          </a:solidFill>
                          <a:effectLst/>
                          <a:latin typeface="Calibri"/>
                        </a:rPr>
                        <a:t>25% (up to $150 max)</a:t>
                      </a:r>
                    </a:p>
                  </a:txBody>
                  <a:tcPr marL="9525" marR="9525" marT="9525" marB="0" anchor="ctr"/>
                </a:tc>
                <a:tc>
                  <a:txBody>
                    <a:bodyPr/>
                    <a:lstStyle/>
                    <a:p>
                      <a:pPr algn="ctr" fontAlgn="ctr"/>
                      <a:r>
                        <a:rPr lang="en-US" sz="1200" b="0" i="0" u="none" strike="noStrike">
                          <a:solidFill>
                            <a:srgbClr val="000000"/>
                          </a:solidFill>
                          <a:effectLst/>
                          <a:latin typeface="Calibri"/>
                        </a:rPr>
                        <a:t>50% (up to$200 max)</a:t>
                      </a:r>
                    </a:p>
                  </a:txBody>
                  <a:tcPr marL="9525" marR="9525" marT="9525" marB="0" anchor="ctr"/>
                </a:tc>
                <a:tc>
                  <a:txBody>
                    <a:bodyPr/>
                    <a:lstStyle/>
                    <a:p>
                      <a:pPr algn="ctr" fontAlgn="ctr"/>
                      <a:r>
                        <a:rPr lang="en-US" sz="1200" b="0" i="0" u="none" strike="noStrike" dirty="0">
                          <a:solidFill>
                            <a:srgbClr val="000000"/>
                          </a:solidFill>
                          <a:effectLst/>
                          <a:latin typeface="Calibri"/>
                        </a:rPr>
                        <a:t>$150 (Mail Order)</a:t>
                      </a:r>
                    </a:p>
                  </a:txBody>
                  <a:tcPr marL="9525" marR="9525" marT="9525" marB="0" anchor="ctr"/>
                </a:tc>
                <a:tc>
                  <a:txBody>
                    <a:bodyPr/>
                    <a:lstStyle/>
                    <a:p>
                      <a:pPr algn="ctr" fontAlgn="ctr"/>
                      <a:r>
                        <a:rPr lang="en-US" sz="1200" b="0" i="0" u="none" strike="noStrike" dirty="0">
                          <a:solidFill>
                            <a:srgbClr val="000000"/>
                          </a:solidFill>
                          <a:effectLst/>
                          <a:latin typeface="Calibri"/>
                        </a:rPr>
                        <a:t>15% (up to $200 max)</a:t>
                      </a:r>
                    </a:p>
                  </a:txBody>
                  <a:tcPr marL="9525" marR="9525" marT="9525" marB="0" anchor="ctr"/>
                </a:tc>
                <a:tc>
                  <a:txBody>
                    <a:bodyPr/>
                    <a:lstStyle/>
                    <a:p>
                      <a:pPr algn="ctr" fontAlgn="b"/>
                      <a:r>
                        <a:rPr lang="en-US" sz="1200" b="0" i="0" u="none" strike="noStrike" dirty="0">
                          <a:solidFill>
                            <a:srgbClr val="000000"/>
                          </a:solidFill>
                          <a:effectLst/>
                          <a:latin typeface="Calibri"/>
                        </a:rPr>
                        <a:t>25% Pref. Brand w/ minimum $40 coinsurance</a:t>
                      </a:r>
                    </a:p>
                  </a:txBody>
                  <a:tcPr marL="9525" marR="9525" marT="9525" marB="0" anchor="b"/>
                </a:tc>
                <a:extLst>
                  <a:ext uri="{0D108BD9-81ED-4DB2-BD59-A6C34878D82A}">
                    <a16:rowId xmlns:a16="http://schemas.microsoft.com/office/drawing/2014/main" val="10017"/>
                  </a:ext>
                </a:extLst>
              </a:tr>
              <a:tr h="381000">
                <a:tc>
                  <a:txBody>
                    <a:bodyPr/>
                    <a:lstStyle/>
                    <a:p>
                      <a:pPr algn="l" fontAlgn="b"/>
                      <a:r>
                        <a:rPr lang="en-US" sz="1200" b="0" i="0" u="none" strike="noStrike" dirty="0">
                          <a:solidFill>
                            <a:srgbClr val="000000"/>
                          </a:solidFill>
                          <a:effectLst/>
                          <a:latin typeface="Calibri"/>
                        </a:rPr>
                        <a:t>Tier 5 </a:t>
                      </a:r>
                    </a:p>
                  </a:txBody>
                  <a:tcPr marL="9525" marR="9525" marT="9525" marB="0" anchor="b"/>
                </a:tc>
                <a:tc>
                  <a:txBody>
                    <a:bodyPr/>
                    <a:lstStyle/>
                    <a:p>
                      <a:pPr algn="ctr" fontAlgn="ctr"/>
                      <a:r>
                        <a:rPr lang="en-US" sz="1200" b="0" i="0" u="none" strike="noStrike" dirty="0">
                          <a:solidFill>
                            <a:srgbClr val="000000"/>
                          </a:solidFill>
                          <a:effectLst/>
                          <a:latin typeface="Calibri"/>
                        </a:rPr>
                        <a:t>40% ( up to $200 max)</a:t>
                      </a:r>
                    </a:p>
                  </a:txBody>
                  <a:tcPr marL="9525" marR="9525" marT="9525" marB="0" anchor="ctr"/>
                </a:tc>
                <a:tc>
                  <a:txBody>
                    <a:bodyPr/>
                    <a:lstStyle/>
                    <a:p>
                      <a:pPr algn="ctr" fontAlgn="ctr"/>
                      <a:r>
                        <a:rPr lang="en-US" sz="1200" b="0" i="0" u="none" strike="noStrike">
                          <a:solidFill>
                            <a:srgbClr val="000000"/>
                          </a:solidFill>
                          <a:effectLst/>
                          <a:latin typeface="Calibri"/>
                        </a:rPr>
                        <a:t>50% (up to $300 max)</a:t>
                      </a:r>
                    </a:p>
                  </a:txBody>
                  <a:tcPr marL="9525" marR="9525" marT="9525" marB="0" anchor="ctr"/>
                </a:tc>
                <a:tc>
                  <a:txBody>
                    <a:bodyPr/>
                    <a:lstStyle/>
                    <a:p>
                      <a:pPr algn="ctr" fontAlgn="ctr"/>
                      <a:r>
                        <a:rPr lang="en-US" sz="1200" b="0" i="0" u="none" strike="noStrike">
                          <a:solidFill>
                            <a:srgbClr val="000000"/>
                          </a:solidFill>
                          <a:effectLst/>
                          <a:latin typeface="Calibri"/>
                        </a:rPr>
                        <a:t>-</a:t>
                      </a:r>
                    </a:p>
                  </a:txBody>
                  <a:tcPr marL="9525" marR="9525" marT="9525" marB="0" anchor="ctr"/>
                </a:tc>
                <a:tc>
                  <a:txBody>
                    <a:bodyPr/>
                    <a:lstStyle/>
                    <a:p>
                      <a:pPr algn="ctr" fontAlgn="ctr"/>
                      <a:r>
                        <a:rPr lang="en-US" sz="1200" b="0" i="0" u="none" strike="noStrike">
                          <a:solidFill>
                            <a:srgbClr val="000000"/>
                          </a:solidFill>
                          <a:effectLst/>
                          <a:latin typeface="Calibri"/>
                        </a:rPr>
                        <a:t>-</a:t>
                      </a:r>
                    </a:p>
                  </a:txBody>
                  <a:tcPr marL="9525" marR="9525" marT="9525" marB="0" anchor="ctr"/>
                </a:tc>
                <a:tc>
                  <a:txBody>
                    <a:bodyPr/>
                    <a:lstStyle/>
                    <a:p>
                      <a:pPr algn="ctr" fontAlgn="b"/>
                      <a:r>
                        <a:rPr lang="en-US" sz="1200" b="0" i="0" u="none" strike="noStrike" dirty="0">
                          <a:solidFill>
                            <a:srgbClr val="000000"/>
                          </a:solidFill>
                          <a:effectLst/>
                          <a:latin typeface="Calibri"/>
                        </a:rPr>
                        <a:t>40% w/ $60 minimum coinsurance</a:t>
                      </a:r>
                    </a:p>
                  </a:txBody>
                  <a:tcPr marL="9525" marR="9525" marT="9525" marB="0" anchor="b"/>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26869999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73037"/>
            <a:ext cx="8229600" cy="411162"/>
          </a:xfrm>
        </p:spPr>
        <p:txBody>
          <a:bodyPr/>
          <a:lstStyle/>
          <a:p>
            <a:r>
              <a:rPr lang="en-US" sz="2400" dirty="0"/>
              <a:t>FEHBP High Deductible Health Plans and HSA’s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262089739"/>
              </p:ext>
            </p:extLst>
          </p:nvPr>
        </p:nvGraphicFramePr>
        <p:xfrm>
          <a:off x="0" y="627240"/>
          <a:ext cx="9144002" cy="6112225"/>
        </p:xfrm>
        <a:graphic>
          <a:graphicData uri="http://schemas.openxmlformats.org/drawingml/2006/table">
            <a:tbl>
              <a:tblPr firstRow="1" bandRow="1">
                <a:tableStyleId>{00A15C55-8517-42AA-B614-E9B94910E393}</a:tableStyleId>
              </a:tblPr>
              <a:tblGrid>
                <a:gridCol w="1306286">
                  <a:extLst>
                    <a:ext uri="{9D8B030D-6E8A-4147-A177-3AD203B41FA5}">
                      <a16:colId xmlns:a16="http://schemas.microsoft.com/office/drawing/2014/main" val="20000"/>
                    </a:ext>
                  </a:extLst>
                </a:gridCol>
                <a:gridCol w="1306286">
                  <a:extLst>
                    <a:ext uri="{9D8B030D-6E8A-4147-A177-3AD203B41FA5}">
                      <a16:colId xmlns:a16="http://schemas.microsoft.com/office/drawing/2014/main" val="20001"/>
                    </a:ext>
                  </a:extLst>
                </a:gridCol>
                <a:gridCol w="1426028">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gridCol w="1208316">
                  <a:extLst>
                    <a:ext uri="{9D8B030D-6E8A-4147-A177-3AD203B41FA5}">
                      <a16:colId xmlns:a16="http://schemas.microsoft.com/office/drawing/2014/main" val="20005"/>
                    </a:ext>
                  </a:extLst>
                </a:gridCol>
                <a:gridCol w="1306286">
                  <a:extLst>
                    <a:ext uri="{9D8B030D-6E8A-4147-A177-3AD203B41FA5}">
                      <a16:colId xmlns:a16="http://schemas.microsoft.com/office/drawing/2014/main" val="20006"/>
                    </a:ext>
                  </a:extLst>
                </a:gridCol>
              </a:tblGrid>
              <a:tr h="361087">
                <a:tc>
                  <a:txBody>
                    <a:bodyPr/>
                    <a:lstStyle/>
                    <a:p>
                      <a:pPr algn="l" fontAlgn="b"/>
                      <a:endParaRPr lang="en-US" sz="1100" b="1" i="0" u="none" strike="noStrike" dirty="0">
                        <a:solidFill>
                          <a:srgbClr val="000000"/>
                        </a:solidFill>
                        <a:effectLst/>
                        <a:latin typeface="Calibri"/>
                      </a:endParaRPr>
                    </a:p>
                  </a:txBody>
                  <a:tcPr marL="9525" marR="9525" marT="9525" marB="0" anchor="b"/>
                </a:tc>
                <a:tc>
                  <a:txBody>
                    <a:bodyPr/>
                    <a:lstStyle/>
                    <a:p>
                      <a:pPr algn="ctr" fontAlgn="ctr"/>
                      <a:r>
                        <a:rPr lang="en-US" sz="1100" b="1" i="0" u="none" strike="noStrike">
                          <a:solidFill>
                            <a:schemeClr val="bg1"/>
                          </a:solidFill>
                          <a:effectLst/>
                          <a:latin typeface="Calibri"/>
                        </a:rPr>
                        <a:t>Aetna HDHP w/ H.S.A.</a:t>
                      </a:r>
                    </a:p>
                  </a:txBody>
                  <a:tcPr marL="9525" marR="9525" marT="9525" marB="0" anchor="ctr"/>
                </a:tc>
                <a:tc>
                  <a:txBody>
                    <a:bodyPr/>
                    <a:lstStyle/>
                    <a:p>
                      <a:pPr algn="ctr" fontAlgn="ctr"/>
                      <a:r>
                        <a:rPr lang="en-US" sz="1100" b="1" i="0" u="none" strike="noStrike">
                          <a:solidFill>
                            <a:schemeClr val="bg1"/>
                          </a:solidFill>
                          <a:effectLst/>
                          <a:latin typeface="Calibri"/>
                        </a:rPr>
                        <a:t>Aetna Direct </a:t>
                      </a:r>
                    </a:p>
                  </a:txBody>
                  <a:tcPr marL="9525" marR="9525" marT="9525" marB="0" anchor="ctr"/>
                </a:tc>
                <a:tc>
                  <a:txBody>
                    <a:bodyPr/>
                    <a:lstStyle/>
                    <a:p>
                      <a:pPr algn="ctr" fontAlgn="ctr"/>
                      <a:r>
                        <a:rPr lang="en-US" sz="1100" b="1" i="0" u="none" strike="noStrike" dirty="0">
                          <a:solidFill>
                            <a:schemeClr val="bg1"/>
                          </a:solidFill>
                          <a:effectLst/>
                          <a:latin typeface="Calibri"/>
                        </a:rPr>
                        <a:t>Aetna CDHP</a:t>
                      </a:r>
                    </a:p>
                  </a:txBody>
                  <a:tcPr marL="9525" marR="9525" marT="9525" marB="0" anchor="ctr"/>
                </a:tc>
                <a:tc>
                  <a:txBody>
                    <a:bodyPr/>
                    <a:lstStyle/>
                    <a:p>
                      <a:pPr algn="ctr" fontAlgn="ctr"/>
                      <a:r>
                        <a:rPr lang="en-US" sz="1100" b="1" i="0" u="none" strike="noStrike">
                          <a:solidFill>
                            <a:schemeClr val="bg1"/>
                          </a:solidFill>
                          <a:effectLst/>
                          <a:latin typeface="Calibri"/>
                        </a:rPr>
                        <a:t>GEHA HDHP</a:t>
                      </a:r>
                    </a:p>
                  </a:txBody>
                  <a:tcPr marL="9525" marR="9525" marT="9525" marB="0" anchor="ctr"/>
                </a:tc>
                <a:tc>
                  <a:txBody>
                    <a:bodyPr/>
                    <a:lstStyle/>
                    <a:p>
                      <a:pPr algn="ctr" fontAlgn="ctr"/>
                      <a:r>
                        <a:rPr lang="en-US" sz="1100" b="1" i="0" u="none" strike="noStrike" dirty="0">
                          <a:solidFill>
                            <a:schemeClr val="bg1"/>
                          </a:solidFill>
                          <a:effectLst/>
                          <a:latin typeface="Calibri"/>
                        </a:rPr>
                        <a:t>NALC CDHP</a:t>
                      </a:r>
                    </a:p>
                  </a:txBody>
                  <a:tcPr marL="9525" marR="9525" marT="9525" marB="0" anchor="ctr"/>
                </a:tc>
                <a:tc>
                  <a:txBody>
                    <a:bodyPr/>
                    <a:lstStyle/>
                    <a:p>
                      <a:pPr algn="ctr" fontAlgn="ctr"/>
                      <a:r>
                        <a:rPr lang="en-US" sz="1100" b="1" i="0" u="none" strike="noStrike" dirty="0">
                          <a:solidFill>
                            <a:schemeClr val="bg1"/>
                          </a:solidFill>
                          <a:effectLst/>
                          <a:latin typeface="Calibri"/>
                        </a:rPr>
                        <a:t>APWU CDHP</a:t>
                      </a:r>
                    </a:p>
                  </a:txBody>
                  <a:tcPr marL="9525" marR="9525" marT="9525" marB="0" anchor="ctr"/>
                </a:tc>
                <a:extLst>
                  <a:ext uri="{0D108BD9-81ED-4DB2-BD59-A6C34878D82A}">
                    <a16:rowId xmlns:a16="http://schemas.microsoft.com/office/drawing/2014/main" val="10000"/>
                  </a:ext>
                </a:extLst>
              </a:tr>
              <a:tr h="250476">
                <a:tc>
                  <a:txBody>
                    <a:bodyPr/>
                    <a:lstStyle/>
                    <a:p>
                      <a:pPr algn="l" fontAlgn="b"/>
                      <a:r>
                        <a:rPr lang="en-US" sz="1100" b="0" i="0" u="none" strike="noStrike">
                          <a:solidFill>
                            <a:srgbClr val="000000"/>
                          </a:solidFill>
                          <a:effectLst/>
                          <a:latin typeface="Calibri"/>
                        </a:rPr>
                        <a:t>Employee Premium</a:t>
                      </a:r>
                    </a:p>
                  </a:txBody>
                  <a:tcPr marL="9525" marR="9525" marT="9525" marB="0" anchor="ctr"/>
                </a:tc>
                <a:tc>
                  <a:txBody>
                    <a:bodyPr/>
                    <a:lstStyle/>
                    <a:p>
                      <a:pPr algn="ctr" fontAlgn="ctr"/>
                      <a:r>
                        <a:rPr lang="en-US" sz="1100" b="0" i="0" u="none" strike="noStrike" dirty="0">
                          <a:solidFill>
                            <a:srgbClr val="000000"/>
                          </a:solidFill>
                          <a:effectLst/>
                          <a:latin typeface="Calibri"/>
                        </a:rPr>
                        <a:t>$151.86</a:t>
                      </a:r>
                    </a:p>
                  </a:txBody>
                  <a:tcPr marL="9525" marR="9525" marT="9525" marB="0" anchor="ctr"/>
                </a:tc>
                <a:tc>
                  <a:txBody>
                    <a:bodyPr/>
                    <a:lstStyle/>
                    <a:p>
                      <a:pPr algn="ctr" fontAlgn="ctr"/>
                      <a:r>
                        <a:rPr lang="en-US" sz="1100" b="0" i="0" u="none" strike="noStrike" dirty="0">
                          <a:solidFill>
                            <a:srgbClr val="000000"/>
                          </a:solidFill>
                          <a:effectLst/>
                          <a:latin typeface="Calibri"/>
                        </a:rPr>
                        <a:t>$131.92</a:t>
                      </a:r>
                    </a:p>
                  </a:txBody>
                  <a:tcPr marL="9525" marR="9525" marT="9525" marB="0" anchor="ctr"/>
                </a:tc>
                <a:tc>
                  <a:txBody>
                    <a:bodyPr/>
                    <a:lstStyle/>
                    <a:p>
                      <a:pPr algn="ctr" fontAlgn="ctr"/>
                      <a:r>
                        <a:rPr lang="en-US" sz="1100" b="0" i="0" u="none" strike="noStrike" dirty="0">
                          <a:solidFill>
                            <a:srgbClr val="000000"/>
                          </a:solidFill>
                          <a:effectLst/>
                          <a:latin typeface="Calibri"/>
                        </a:rPr>
                        <a:t>$401.89</a:t>
                      </a:r>
                    </a:p>
                  </a:txBody>
                  <a:tcPr marL="9525" marR="9525" marT="9525" marB="0" anchor="ctr"/>
                </a:tc>
                <a:tc>
                  <a:txBody>
                    <a:bodyPr/>
                    <a:lstStyle/>
                    <a:p>
                      <a:pPr algn="ctr" fontAlgn="ctr"/>
                      <a:r>
                        <a:rPr lang="en-US" sz="1100" b="0" i="0" u="none" strike="noStrike" dirty="0">
                          <a:solidFill>
                            <a:srgbClr val="000000"/>
                          </a:solidFill>
                          <a:effectLst/>
                          <a:latin typeface="Calibri"/>
                        </a:rPr>
                        <a:t>$125.31</a:t>
                      </a:r>
                    </a:p>
                  </a:txBody>
                  <a:tcPr marL="9525" marR="9525" marT="9525" marB="0" anchor="ctr"/>
                </a:tc>
                <a:tc>
                  <a:txBody>
                    <a:bodyPr/>
                    <a:lstStyle/>
                    <a:p>
                      <a:pPr algn="ctr" fontAlgn="ctr"/>
                      <a:r>
                        <a:rPr lang="en-US" sz="1100" b="0" i="0" u="none" strike="noStrike" dirty="0">
                          <a:solidFill>
                            <a:srgbClr val="000000"/>
                          </a:solidFill>
                          <a:effectLst/>
                          <a:latin typeface="Calibri"/>
                        </a:rPr>
                        <a:t>$116.06</a:t>
                      </a:r>
                    </a:p>
                  </a:txBody>
                  <a:tcPr marL="9525" marR="9525" marT="9525" marB="0" anchor="ctr"/>
                </a:tc>
                <a:tc>
                  <a:txBody>
                    <a:bodyPr/>
                    <a:lstStyle/>
                    <a:p>
                      <a:pPr algn="ctr" fontAlgn="ctr"/>
                      <a:r>
                        <a:rPr lang="en-US" sz="1100" b="0" i="0" u="none" strike="noStrike" dirty="0">
                          <a:solidFill>
                            <a:srgbClr val="000000"/>
                          </a:solidFill>
                          <a:effectLst/>
                          <a:latin typeface="Calibri"/>
                        </a:rPr>
                        <a:t>$138.61</a:t>
                      </a:r>
                    </a:p>
                  </a:txBody>
                  <a:tcPr marL="9525" marR="9525" marT="9525" marB="0" anchor="ctr"/>
                </a:tc>
                <a:extLst>
                  <a:ext uri="{0D108BD9-81ED-4DB2-BD59-A6C34878D82A}">
                    <a16:rowId xmlns:a16="http://schemas.microsoft.com/office/drawing/2014/main" val="10001"/>
                  </a:ext>
                </a:extLst>
              </a:tr>
              <a:tr h="250476">
                <a:tc>
                  <a:txBody>
                    <a:bodyPr/>
                    <a:lstStyle/>
                    <a:p>
                      <a:pPr algn="l" fontAlgn="b"/>
                      <a:r>
                        <a:rPr lang="en-US" sz="1100" b="0" i="0" u="none" strike="noStrike">
                          <a:solidFill>
                            <a:srgbClr val="000000"/>
                          </a:solidFill>
                          <a:effectLst/>
                          <a:latin typeface="Calibri"/>
                        </a:rPr>
                        <a:t>2016 Membership</a:t>
                      </a:r>
                    </a:p>
                  </a:txBody>
                  <a:tcPr marL="9525" marR="9525" marT="9525" marB="0" anchor="ctr"/>
                </a:tc>
                <a:tc>
                  <a:txBody>
                    <a:bodyPr/>
                    <a:lstStyle/>
                    <a:p>
                      <a:pPr algn="ctr" fontAlgn="ctr"/>
                      <a:r>
                        <a:rPr lang="en-US" sz="1100" b="0" i="0" u="none" strike="noStrike">
                          <a:solidFill>
                            <a:srgbClr val="000000"/>
                          </a:solidFill>
                          <a:effectLst/>
                          <a:latin typeface="Calibri"/>
                        </a:rPr>
                        <a:t>33</a:t>
                      </a:r>
                    </a:p>
                  </a:txBody>
                  <a:tcPr marL="9525" marR="9525" marT="9525" marB="0" anchor="ctr"/>
                </a:tc>
                <a:tc>
                  <a:txBody>
                    <a:bodyPr/>
                    <a:lstStyle/>
                    <a:p>
                      <a:pPr algn="ctr" fontAlgn="ctr"/>
                      <a:r>
                        <a:rPr lang="en-US" sz="1100" b="0" i="0" u="none" strike="noStrike">
                          <a:solidFill>
                            <a:srgbClr val="000000"/>
                          </a:solidFill>
                          <a:effectLst/>
                          <a:latin typeface="Calibri"/>
                        </a:rPr>
                        <a:t>2</a:t>
                      </a:r>
                    </a:p>
                  </a:txBody>
                  <a:tcPr marL="9525" marR="9525" marT="9525" marB="0" anchor="ctr"/>
                </a:tc>
                <a:tc>
                  <a:txBody>
                    <a:bodyPr/>
                    <a:lstStyle/>
                    <a:p>
                      <a:pPr algn="ctr" fontAlgn="ctr"/>
                      <a:r>
                        <a:rPr lang="en-US" sz="1100" b="0" i="0" u="none" strike="noStrike">
                          <a:solidFill>
                            <a:srgbClr val="000000"/>
                          </a:solidFill>
                          <a:effectLst/>
                          <a:latin typeface="Calibri"/>
                        </a:rPr>
                        <a:t>8</a:t>
                      </a:r>
                    </a:p>
                  </a:txBody>
                  <a:tcPr marL="9525" marR="9525" marT="9525" marB="0" anchor="ctr"/>
                </a:tc>
                <a:tc>
                  <a:txBody>
                    <a:bodyPr/>
                    <a:lstStyle/>
                    <a:p>
                      <a:pPr algn="ctr" fontAlgn="ctr"/>
                      <a:r>
                        <a:rPr lang="en-US" sz="1100" b="0" i="0" u="none" strike="noStrike">
                          <a:solidFill>
                            <a:srgbClr val="000000"/>
                          </a:solidFill>
                          <a:effectLst/>
                          <a:latin typeface="Calibri"/>
                        </a:rPr>
                        <a:t>27</a:t>
                      </a:r>
                    </a:p>
                  </a:txBody>
                  <a:tcPr marL="9525" marR="9525" marT="9525" marB="0" anchor="ctr"/>
                </a:tc>
                <a:tc>
                  <a:txBody>
                    <a:bodyPr/>
                    <a:lstStyle/>
                    <a:p>
                      <a:pPr algn="ctr" fontAlgn="ctr"/>
                      <a:r>
                        <a:rPr lang="en-US" sz="1100" b="0" i="0" u="none" strike="noStrike">
                          <a:solidFill>
                            <a:srgbClr val="000000"/>
                          </a:solidFill>
                          <a:effectLst/>
                          <a:latin typeface="Calibri"/>
                        </a:rPr>
                        <a:t>1</a:t>
                      </a:r>
                    </a:p>
                  </a:txBody>
                  <a:tcPr marL="9525" marR="9525" marT="9525" marB="0" anchor="ctr"/>
                </a:tc>
                <a:tc>
                  <a:txBody>
                    <a:bodyPr/>
                    <a:lstStyle/>
                    <a:p>
                      <a:pPr algn="ctr" fontAlgn="ctr"/>
                      <a:r>
                        <a:rPr lang="en-US" sz="1100" b="0" i="0" u="none" strike="noStrike">
                          <a:solidFill>
                            <a:srgbClr val="000000"/>
                          </a:solidFill>
                          <a:effectLst/>
                          <a:latin typeface="Calibri"/>
                        </a:rPr>
                        <a:t>39</a:t>
                      </a:r>
                    </a:p>
                  </a:txBody>
                  <a:tcPr marL="9525" marR="9525" marT="9525" marB="0" anchor="ctr"/>
                </a:tc>
                <a:extLst>
                  <a:ext uri="{0D108BD9-81ED-4DB2-BD59-A6C34878D82A}">
                    <a16:rowId xmlns:a16="http://schemas.microsoft.com/office/drawing/2014/main" val="10002"/>
                  </a:ext>
                </a:extLst>
              </a:tr>
              <a:tr h="250476">
                <a:tc>
                  <a:txBody>
                    <a:bodyPr/>
                    <a:lstStyle/>
                    <a:p>
                      <a:pPr algn="l" fontAlgn="b"/>
                      <a:r>
                        <a:rPr lang="en-US" sz="1100" b="0" i="0" u="none" strike="noStrike" dirty="0">
                          <a:solidFill>
                            <a:srgbClr val="000000"/>
                          </a:solidFill>
                          <a:effectLst/>
                          <a:latin typeface="Calibri"/>
                        </a:rPr>
                        <a:t>MOOP</a:t>
                      </a:r>
                    </a:p>
                  </a:txBody>
                  <a:tcPr marL="9525" marR="9525" marT="9525" marB="0" anchor="ctr"/>
                </a:tc>
                <a:tc>
                  <a:txBody>
                    <a:bodyPr/>
                    <a:lstStyle/>
                    <a:p>
                      <a:pPr algn="ctr" fontAlgn="ctr"/>
                      <a:r>
                        <a:rPr lang="en-US" sz="1100" b="0" i="0" u="none" strike="noStrike">
                          <a:solidFill>
                            <a:srgbClr val="000000"/>
                          </a:solidFill>
                          <a:effectLst/>
                          <a:latin typeface="Calibri"/>
                        </a:rPr>
                        <a:t>$4,000 </a:t>
                      </a:r>
                    </a:p>
                  </a:txBody>
                  <a:tcPr marL="9525" marR="9525" marT="9525" marB="0" anchor="ctr"/>
                </a:tc>
                <a:tc>
                  <a:txBody>
                    <a:bodyPr/>
                    <a:lstStyle/>
                    <a:p>
                      <a:pPr algn="ctr" fontAlgn="ctr"/>
                      <a:r>
                        <a:rPr lang="en-US" sz="1100" b="0" i="0" u="none" strike="noStrike">
                          <a:solidFill>
                            <a:srgbClr val="000000"/>
                          </a:solidFill>
                          <a:effectLst/>
                          <a:latin typeface="Calibri"/>
                        </a:rPr>
                        <a:t>$5,000 </a:t>
                      </a:r>
                    </a:p>
                  </a:txBody>
                  <a:tcPr marL="9525" marR="9525" marT="9525" marB="0" anchor="ctr"/>
                </a:tc>
                <a:tc>
                  <a:txBody>
                    <a:bodyPr/>
                    <a:lstStyle/>
                    <a:p>
                      <a:pPr algn="ctr" fontAlgn="ctr"/>
                      <a:r>
                        <a:rPr lang="en-US" sz="1100" b="0" i="0" u="none" strike="noStrike">
                          <a:solidFill>
                            <a:srgbClr val="000000"/>
                          </a:solidFill>
                          <a:effectLst/>
                          <a:latin typeface="Calibri"/>
                        </a:rPr>
                        <a:t>$4,000 </a:t>
                      </a:r>
                    </a:p>
                  </a:txBody>
                  <a:tcPr marL="9525" marR="9525" marT="9525" marB="0" anchor="ctr"/>
                </a:tc>
                <a:tc>
                  <a:txBody>
                    <a:bodyPr/>
                    <a:lstStyle/>
                    <a:p>
                      <a:pPr algn="ctr" fontAlgn="ctr"/>
                      <a:r>
                        <a:rPr lang="en-US" sz="1100" b="0" i="0" u="none" strike="noStrike">
                          <a:solidFill>
                            <a:srgbClr val="000000"/>
                          </a:solidFill>
                          <a:effectLst/>
                          <a:latin typeface="Calibri"/>
                        </a:rPr>
                        <a:t>$5,000 </a:t>
                      </a:r>
                    </a:p>
                  </a:txBody>
                  <a:tcPr marL="9525" marR="9525" marT="9525" marB="0" anchor="ctr"/>
                </a:tc>
                <a:tc>
                  <a:txBody>
                    <a:bodyPr/>
                    <a:lstStyle/>
                    <a:p>
                      <a:pPr algn="ctr" fontAlgn="ctr"/>
                      <a:r>
                        <a:rPr lang="en-US" sz="1100" b="0" i="0" u="none" strike="noStrike">
                          <a:solidFill>
                            <a:srgbClr val="000000"/>
                          </a:solidFill>
                          <a:effectLst/>
                          <a:latin typeface="Calibri"/>
                        </a:rPr>
                        <a:t>$6,600 </a:t>
                      </a:r>
                    </a:p>
                  </a:txBody>
                  <a:tcPr marL="9525" marR="9525" marT="9525" marB="0" anchor="ctr"/>
                </a:tc>
                <a:tc>
                  <a:txBody>
                    <a:bodyPr/>
                    <a:lstStyle/>
                    <a:p>
                      <a:pPr algn="ctr" fontAlgn="ctr"/>
                      <a:r>
                        <a:rPr lang="en-US" sz="1100" b="0" i="0" u="none" strike="noStrike">
                          <a:solidFill>
                            <a:srgbClr val="000000"/>
                          </a:solidFill>
                          <a:effectLst/>
                          <a:latin typeface="Calibri"/>
                        </a:rPr>
                        <a:t>$5,000 </a:t>
                      </a:r>
                    </a:p>
                  </a:txBody>
                  <a:tcPr marL="9525" marR="9525" marT="9525" marB="0" anchor="ctr"/>
                </a:tc>
                <a:extLst>
                  <a:ext uri="{0D108BD9-81ED-4DB2-BD59-A6C34878D82A}">
                    <a16:rowId xmlns:a16="http://schemas.microsoft.com/office/drawing/2014/main" val="10003"/>
                  </a:ext>
                </a:extLst>
              </a:tr>
              <a:tr h="250476">
                <a:tc>
                  <a:txBody>
                    <a:bodyPr/>
                    <a:lstStyle/>
                    <a:p>
                      <a:pPr algn="l" fontAlgn="b"/>
                      <a:r>
                        <a:rPr lang="en-US" sz="1100" b="0" i="0" u="none" strike="noStrike">
                          <a:solidFill>
                            <a:srgbClr val="000000"/>
                          </a:solidFill>
                          <a:effectLst/>
                          <a:latin typeface="Calibri"/>
                        </a:rPr>
                        <a:t>Physician Visit</a:t>
                      </a:r>
                    </a:p>
                  </a:txBody>
                  <a:tcPr marL="9525" marR="9525" marT="9525" marB="0" anchor="ctr"/>
                </a:tc>
                <a:tc>
                  <a:txBody>
                    <a:bodyPr/>
                    <a:lstStyle/>
                    <a:p>
                      <a:pPr algn="ctr" fontAlgn="ctr"/>
                      <a:r>
                        <a:rPr lang="en-US" sz="1100" b="0" i="0" u="none" strike="noStrike">
                          <a:solidFill>
                            <a:srgbClr val="000000"/>
                          </a:solidFill>
                          <a:effectLst/>
                          <a:latin typeface="Calibri"/>
                        </a:rPr>
                        <a:t>10%</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tc>
                  <a:txBody>
                    <a:bodyPr/>
                    <a:lstStyle/>
                    <a:p>
                      <a:pPr algn="ctr" fontAlgn="ctr"/>
                      <a:r>
                        <a:rPr lang="en-US" sz="1100" b="0" i="0" u="none" strike="noStrike">
                          <a:solidFill>
                            <a:srgbClr val="000000"/>
                          </a:solidFill>
                          <a:effectLst/>
                          <a:latin typeface="Calibri"/>
                        </a:rPr>
                        <a:t>5%</a:t>
                      </a:r>
                    </a:p>
                  </a:txBody>
                  <a:tcPr marL="9525" marR="9525" marT="9525" marB="0" anchor="ctr"/>
                </a:tc>
                <a:tc>
                  <a:txBody>
                    <a:bodyPr/>
                    <a:lstStyle/>
                    <a:p>
                      <a:pPr algn="ctr" fontAlgn="ctr"/>
                      <a:r>
                        <a:rPr lang="en-US" sz="1100" b="0" i="0" u="none" strike="noStrike" dirty="0">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extLst>
                  <a:ext uri="{0D108BD9-81ED-4DB2-BD59-A6C34878D82A}">
                    <a16:rowId xmlns:a16="http://schemas.microsoft.com/office/drawing/2014/main" val="10004"/>
                  </a:ext>
                </a:extLst>
              </a:tr>
              <a:tr h="536643">
                <a:tc>
                  <a:txBody>
                    <a:bodyPr/>
                    <a:lstStyle/>
                    <a:p>
                      <a:pPr algn="l" fontAlgn="b"/>
                      <a:r>
                        <a:rPr lang="en-US" sz="1100" b="0" i="0" u="none" strike="noStrike">
                          <a:solidFill>
                            <a:srgbClr val="000000"/>
                          </a:solidFill>
                          <a:effectLst/>
                          <a:latin typeface="Calibri"/>
                        </a:rPr>
                        <a:t>Labs, tests, x-rays</a:t>
                      </a:r>
                    </a:p>
                  </a:txBody>
                  <a:tcPr marL="9525" marR="9525" marT="9525" marB="0" anchor="ctr"/>
                </a:tc>
                <a:tc>
                  <a:txBody>
                    <a:bodyPr/>
                    <a:lstStyle/>
                    <a:p>
                      <a:pPr algn="ctr" fontAlgn="ctr"/>
                      <a:r>
                        <a:rPr lang="en-US" sz="1100" b="0" i="0" u="none" strike="noStrike" dirty="0">
                          <a:solidFill>
                            <a:srgbClr val="000000"/>
                          </a:solidFill>
                          <a:effectLst/>
                          <a:latin typeface="Calibri"/>
                        </a:rPr>
                        <a:t>10%</a:t>
                      </a:r>
                    </a:p>
                  </a:txBody>
                  <a:tcPr marL="9525" marR="9525" marT="9525" marB="0" anchor="ctr"/>
                </a:tc>
                <a:tc>
                  <a:txBody>
                    <a:bodyPr/>
                    <a:lstStyle/>
                    <a:p>
                      <a:pPr algn="ctr" fontAlgn="ctr"/>
                      <a:r>
                        <a:rPr lang="en-US" sz="1100" b="0" i="0" u="none" strike="noStrike">
                          <a:solidFill>
                            <a:srgbClr val="000000"/>
                          </a:solidFill>
                          <a:effectLst/>
                          <a:latin typeface="Calibri"/>
                        </a:rPr>
                        <a:t>0% if received during in-network office visit</a:t>
                      </a:r>
                      <a:br>
                        <a:rPr lang="en-US" sz="1100" b="0" i="0" u="none" strike="noStrike">
                          <a:solidFill>
                            <a:srgbClr val="000000"/>
                          </a:solidFill>
                          <a:effectLst/>
                          <a:latin typeface="Calibri"/>
                        </a:rPr>
                      </a:br>
                      <a:r>
                        <a:rPr lang="en-US" sz="1100" b="0" i="0" u="none" strike="noStrike">
                          <a:solidFill>
                            <a:srgbClr val="000000"/>
                          </a:solidFill>
                          <a:effectLst/>
                          <a:latin typeface="Calibri"/>
                        </a:rPr>
                        <a:t>20% otherwise</a:t>
                      </a:r>
                    </a:p>
                  </a:txBody>
                  <a:tcPr marL="9525" marR="9525" marT="9525" marB="0" anchor="ctr"/>
                </a:tc>
                <a:tc>
                  <a:txBody>
                    <a:bodyPr/>
                    <a:lstStyle/>
                    <a:p>
                      <a:pPr algn="ctr" fontAlgn="ctr"/>
                      <a:r>
                        <a:rPr lang="en-US" sz="1100" b="0" i="0" u="none" strike="noStrike" dirty="0">
                          <a:solidFill>
                            <a:srgbClr val="000000"/>
                          </a:solidFill>
                          <a:effectLst/>
                          <a:latin typeface="Calibri"/>
                        </a:rPr>
                        <a:t>15%</a:t>
                      </a:r>
                    </a:p>
                  </a:txBody>
                  <a:tcPr marL="9525" marR="9525" marT="9525" marB="0" anchor="ctr"/>
                </a:tc>
                <a:tc>
                  <a:txBody>
                    <a:bodyPr/>
                    <a:lstStyle/>
                    <a:p>
                      <a:pPr algn="ctr" fontAlgn="ctr"/>
                      <a:r>
                        <a:rPr lang="en-US" sz="1100" b="0" i="0" u="none" strike="noStrike">
                          <a:solidFill>
                            <a:srgbClr val="000000"/>
                          </a:solidFill>
                          <a:effectLst/>
                          <a:latin typeface="Calibri"/>
                        </a:rPr>
                        <a:t>5%</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extLst>
                  <a:ext uri="{0D108BD9-81ED-4DB2-BD59-A6C34878D82A}">
                    <a16:rowId xmlns:a16="http://schemas.microsoft.com/office/drawing/2014/main" val="10005"/>
                  </a:ext>
                </a:extLst>
              </a:tr>
              <a:tr h="361087">
                <a:tc>
                  <a:txBody>
                    <a:bodyPr/>
                    <a:lstStyle/>
                    <a:p>
                      <a:pPr algn="l" fontAlgn="b"/>
                      <a:r>
                        <a:rPr lang="en-US" sz="1100" b="0" i="0" u="none" strike="noStrike">
                          <a:solidFill>
                            <a:srgbClr val="000000"/>
                          </a:solidFill>
                          <a:effectLst/>
                          <a:latin typeface="Calibri"/>
                        </a:rPr>
                        <a:t>Advanced tests &amp; imaging</a:t>
                      </a:r>
                    </a:p>
                  </a:txBody>
                  <a:tcPr marL="9525" marR="9525" marT="9525" marB="0" anchor="ctr"/>
                </a:tc>
                <a:tc>
                  <a:txBody>
                    <a:bodyPr/>
                    <a:lstStyle/>
                    <a:p>
                      <a:pPr algn="ctr" fontAlgn="ctr"/>
                      <a:r>
                        <a:rPr lang="en-US" sz="1100" b="0" i="0" u="none" strike="noStrike">
                          <a:solidFill>
                            <a:srgbClr val="000000"/>
                          </a:solidFill>
                          <a:effectLst/>
                          <a:latin typeface="Calibri"/>
                        </a:rPr>
                        <a:t>10%</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tc>
                  <a:txBody>
                    <a:bodyPr/>
                    <a:lstStyle/>
                    <a:p>
                      <a:pPr algn="ctr" fontAlgn="ctr"/>
                      <a:r>
                        <a:rPr lang="en-US" sz="1100" b="0" i="0" u="none" strike="noStrike">
                          <a:solidFill>
                            <a:srgbClr val="000000"/>
                          </a:solidFill>
                          <a:effectLst/>
                          <a:latin typeface="Calibri"/>
                        </a:rPr>
                        <a:t>5%</a:t>
                      </a:r>
                    </a:p>
                  </a:txBody>
                  <a:tcPr marL="9525" marR="9525" marT="9525" marB="0" anchor="ctr"/>
                </a:tc>
                <a:tc>
                  <a:txBody>
                    <a:bodyPr/>
                    <a:lstStyle/>
                    <a:p>
                      <a:pPr algn="ctr" fontAlgn="ctr"/>
                      <a:r>
                        <a:rPr lang="en-US" sz="1100" b="0" i="0" u="none" strike="noStrike" dirty="0">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extLst>
                  <a:ext uri="{0D108BD9-81ED-4DB2-BD59-A6C34878D82A}">
                    <a16:rowId xmlns:a16="http://schemas.microsoft.com/office/drawing/2014/main" val="10006"/>
                  </a:ext>
                </a:extLst>
              </a:tr>
              <a:tr h="629345">
                <a:tc>
                  <a:txBody>
                    <a:bodyPr/>
                    <a:lstStyle/>
                    <a:p>
                      <a:pPr algn="l" fontAlgn="b"/>
                      <a:r>
                        <a:rPr lang="en-US" sz="1100" b="0" i="0" u="none" strike="noStrike">
                          <a:solidFill>
                            <a:srgbClr val="000000"/>
                          </a:solidFill>
                          <a:effectLst/>
                          <a:latin typeface="Calibri"/>
                        </a:rPr>
                        <a:t>Maternity Care</a:t>
                      </a:r>
                    </a:p>
                  </a:txBody>
                  <a:tcPr marL="9525" marR="9525" marT="9525" marB="0" anchor="ctr"/>
                </a:tc>
                <a:tc>
                  <a:txBody>
                    <a:bodyPr/>
                    <a:lstStyle/>
                    <a:p>
                      <a:pPr algn="ctr" fontAlgn="ctr"/>
                      <a:r>
                        <a:rPr lang="en-US" sz="1100" b="0" i="0" u="none" strike="noStrike" dirty="0">
                          <a:solidFill>
                            <a:srgbClr val="000000"/>
                          </a:solidFill>
                          <a:effectLst/>
                          <a:latin typeface="Calibri"/>
                        </a:rPr>
                        <a:t>10% </a:t>
                      </a:r>
                    </a:p>
                  </a:txBody>
                  <a:tcPr marL="9525" marR="9525" marT="9525" marB="0" anchor="ctr"/>
                </a:tc>
                <a:tc>
                  <a:txBody>
                    <a:bodyPr/>
                    <a:lstStyle/>
                    <a:p>
                      <a:pPr algn="ctr" fontAlgn="ctr"/>
                      <a:r>
                        <a:rPr lang="en-US" sz="1100" b="0" i="0" u="none" strike="noStrike" dirty="0">
                          <a:solidFill>
                            <a:srgbClr val="000000"/>
                          </a:solidFill>
                          <a:effectLst/>
                          <a:latin typeface="Calibri"/>
                        </a:rPr>
                        <a:t>20%</a:t>
                      </a:r>
                    </a:p>
                  </a:txBody>
                  <a:tcPr marL="9525" marR="9525" marT="9525" marB="0" anchor="ctr"/>
                </a:tc>
                <a:tc>
                  <a:txBody>
                    <a:bodyPr/>
                    <a:lstStyle/>
                    <a:p>
                      <a:pPr algn="ctr" fontAlgn="ctr"/>
                      <a:r>
                        <a:rPr lang="en-US" sz="1100" b="0" i="0" u="none" strike="noStrike" dirty="0">
                          <a:solidFill>
                            <a:srgbClr val="000000"/>
                          </a:solidFill>
                          <a:effectLst/>
                          <a:latin typeface="Calibri"/>
                        </a:rPr>
                        <a:t>15% </a:t>
                      </a:r>
                    </a:p>
                  </a:txBody>
                  <a:tcPr marL="9525" marR="9525" marT="9525" marB="0" anchor="ctr"/>
                </a:tc>
                <a:tc>
                  <a:txBody>
                    <a:bodyPr/>
                    <a:lstStyle/>
                    <a:p>
                      <a:pPr algn="ctr" fontAlgn="ctr"/>
                      <a:r>
                        <a:rPr lang="en-US" sz="1100" b="0" i="0" u="none" strike="noStrike">
                          <a:solidFill>
                            <a:srgbClr val="000000"/>
                          </a:solidFill>
                          <a:effectLst/>
                          <a:latin typeface="Calibri"/>
                        </a:rPr>
                        <a:t>No Charge</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No Charge</a:t>
                      </a:r>
                    </a:p>
                  </a:txBody>
                  <a:tcPr marL="9525" marR="9525" marT="9525" marB="0" anchor="ctr"/>
                </a:tc>
                <a:extLst>
                  <a:ext uri="{0D108BD9-81ED-4DB2-BD59-A6C34878D82A}">
                    <a16:rowId xmlns:a16="http://schemas.microsoft.com/office/drawing/2014/main" val="10007"/>
                  </a:ext>
                </a:extLst>
              </a:tr>
              <a:tr h="474212">
                <a:tc>
                  <a:txBody>
                    <a:bodyPr/>
                    <a:lstStyle/>
                    <a:p>
                      <a:pPr algn="l" fontAlgn="b"/>
                      <a:r>
                        <a:rPr lang="en-US" sz="1100" b="0" i="0" u="none" strike="noStrike">
                          <a:solidFill>
                            <a:srgbClr val="000000"/>
                          </a:solidFill>
                          <a:effectLst/>
                          <a:latin typeface="Calibri"/>
                        </a:rPr>
                        <a:t>PT, OT, ST</a:t>
                      </a:r>
                    </a:p>
                  </a:txBody>
                  <a:tcPr marL="9525" marR="9525" marT="9525" marB="0" anchor="ctr"/>
                </a:tc>
                <a:tc>
                  <a:txBody>
                    <a:bodyPr/>
                    <a:lstStyle/>
                    <a:p>
                      <a:pPr algn="ctr" fontAlgn="ctr"/>
                      <a:r>
                        <a:rPr lang="en-US" sz="1100" b="0" i="0" u="none" strike="noStrike" dirty="0">
                          <a:solidFill>
                            <a:srgbClr val="000000"/>
                          </a:solidFill>
                          <a:effectLst/>
                          <a:latin typeface="Calibri"/>
                        </a:rPr>
                        <a:t>10%</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tc>
                  <a:txBody>
                    <a:bodyPr/>
                    <a:lstStyle/>
                    <a:p>
                      <a:pPr algn="ctr" fontAlgn="ctr"/>
                      <a:r>
                        <a:rPr lang="en-US" sz="1100" b="0" i="0" u="none" strike="noStrike">
                          <a:solidFill>
                            <a:srgbClr val="000000"/>
                          </a:solidFill>
                          <a:effectLst/>
                          <a:latin typeface="Calibri"/>
                        </a:rPr>
                        <a:t>5%</a:t>
                      </a:r>
                    </a:p>
                  </a:txBody>
                  <a:tcPr marL="9525" marR="9525" marT="9525" marB="0" anchor="ctr"/>
                </a:tc>
                <a:tc>
                  <a:txBody>
                    <a:bodyPr/>
                    <a:lstStyle/>
                    <a:p>
                      <a:pPr algn="ctr" fontAlgn="ctr"/>
                      <a:r>
                        <a:rPr lang="en-US" sz="1100" b="0" i="0" u="none" strike="noStrike" dirty="0">
                          <a:solidFill>
                            <a:srgbClr val="000000"/>
                          </a:solidFill>
                          <a:effectLst/>
                          <a:latin typeface="Calibri"/>
                        </a:rPr>
                        <a:t>20% </a:t>
                      </a:r>
                      <a:br>
                        <a:rPr lang="en-US" sz="1100" b="0" i="0" u="none" strike="noStrike" dirty="0">
                          <a:solidFill>
                            <a:srgbClr val="000000"/>
                          </a:solidFill>
                          <a:effectLst/>
                          <a:latin typeface="Calibri"/>
                        </a:rPr>
                      </a:br>
                      <a:endParaRPr lang="en-US" sz="1100" b="0" i="0" u="none" strike="noStrike" dirty="0">
                        <a:solidFill>
                          <a:srgbClr val="000000"/>
                        </a:solidFill>
                        <a:effectLst/>
                        <a:latin typeface="Calibri"/>
                      </a:endParaRP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extLst>
                  <a:ext uri="{0D108BD9-81ED-4DB2-BD59-A6C34878D82A}">
                    <a16:rowId xmlns:a16="http://schemas.microsoft.com/office/drawing/2014/main" val="10008"/>
                  </a:ext>
                </a:extLst>
              </a:tr>
              <a:tr h="286166">
                <a:tc>
                  <a:txBody>
                    <a:bodyPr/>
                    <a:lstStyle/>
                    <a:p>
                      <a:pPr algn="l" fontAlgn="b"/>
                      <a:r>
                        <a:rPr lang="en-US" sz="1100" b="0" i="0" u="none" strike="noStrike">
                          <a:solidFill>
                            <a:srgbClr val="000000"/>
                          </a:solidFill>
                          <a:effectLst/>
                          <a:latin typeface="Calibri"/>
                        </a:rPr>
                        <a:t>Surgical Procedures</a:t>
                      </a:r>
                    </a:p>
                  </a:txBody>
                  <a:tcPr marL="9525" marR="9525" marT="9525" marB="0" anchor="ctr"/>
                </a:tc>
                <a:tc>
                  <a:txBody>
                    <a:bodyPr/>
                    <a:lstStyle/>
                    <a:p>
                      <a:pPr algn="ctr" fontAlgn="ctr"/>
                      <a:r>
                        <a:rPr lang="en-US" sz="1100" b="0" i="0" u="none" strike="noStrike">
                          <a:solidFill>
                            <a:srgbClr val="000000"/>
                          </a:solidFill>
                          <a:effectLst/>
                          <a:latin typeface="Calibri"/>
                        </a:rPr>
                        <a:t>10%</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tc>
                  <a:txBody>
                    <a:bodyPr/>
                    <a:lstStyle/>
                    <a:p>
                      <a:pPr algn="ctr" fontAlgn="ctr"/>
                      <a:r>
                        <a:rPr lang="en-US" sz="1100" b="0" i="0" u="none" strike="noStrike">
                          <a:solidFill>
                            <a:srgbClr val="000000"/>
                          </a:solidFill>
                          <a:effectLst/>
                          <a:latin typeface="Calibri"/>
                        </a:rPr>
                        <a:t>5%</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extLst>
                  <a:ext uri="{0D108BD9-81ED-4DB2-BD59-A6C34878D82A}">
                    <a16:rowId xmlns:a16="http://schemas.microsoft.com/office/drawing/2014/main" val="10009"/>
                  </a:ext>
                </a:extLst>
              </a:tr>
              <a:tr h="250476">
                <a:tc>
                  <a:txBody>
                    <a:bodyPr/>
                    <a:lstStyle/>
                    <a:p>
                      <a:pPr algn="l" fontAlgn="b"/>
                      <a:r>
                        <a:rPr lang="en-US" sz="1100" b="0" i="0" u="none" strike="noStrike">
                          <a:solidFill>
                            <a:srgbClr val="000000"/>
                          </a:solidFill>
                          <a:effectLst/>
                          <a:latin typeface="Calibri"/>
                        </a:rPr>
                        <a:t>Inpatient Hospital</a:t>
                      </a:r>
                    </a:p>
                  </a:txBody>
                  <a:tcPr marL="9525" marR="9525" marT="9525" marB="0" anchor="ctr"/>
                </a:tc>
                <a:tc>
                  <a:txBody>
                    <a:bodyPr/>
                    <a:lstStyle/>
                    <a:p>
                      <a:pPr algn="ctr" fontAlgn="ctr"/>
                      <a:r>
                        <a:rPr lang="en-US" sz="1100" b="0" i="0" u="none" strike="noStrike" dirty="0">
                          <a:solidFill>
                            <a:srgbClr val="000000"/>
                          </a:solidFill>
                          <a:effectLst/>
                          <a:latin typeface="Calibri"/>
                        </a:rPr>
                        <a:t>10%</a:t>
                      </a:r>
                    </a:p>
                  </a:txBody>
                  <a:tcPr marL="9525" marR="9525" marT="9525" marB="0" anchor="ctr"/>
                </a:tc>
                <a:tc>
                  <a:txBody>
                    <a:bodyPr/>
                    <a:lstStyle/>
                    <a:p>
                      <a:pPr algn="ctr" fontAlgn="ctr"/>
                      <a:r>
                        <a:rPr lang="en-US" sz="1100" b="0" i="0" u="none" strike="noStrike" dirty="0">
                          <a:solidFill>
                            <a:srgbClr val="000000"/>
                          </a:solidFill>
                          <a:effectLst/>
                          <a:latin typeface="Calibri"/>
                        </a:rPr>
                        <a:t>20%</a:t>
                      </a:r>
                    </a:p>
                  </a:txBody>
                  <a:tcPr marL="9525" marR="9525" marT="9525" marB="0" anchor="ctr"/>
                </a:tc>
                <a:tc>
                  <a:txBody>
                    <a:bodyPr/>
                    <a:lstStyle/>
                    <a:p>
                      <a:pPr algn="ctr" fontAlgn="ctr"/>
                      <a:r>
                        <a:rPr lang="en-US" sz="1100" b="0" i="0" u="none" strike="noStrike" dirty="0">
                          <a:solidFill>
                            <a:srgbClr val="000000"/>
                          </a:solidFill>
                          <a:effectLst/>
                          <a:latin typeface="Calibri"/>
                        </a:rPr>
                        <a:t>15%</a:t>
                      </a:r>
                    </a:p>
                  </a:txBody>
                  <a:tcPr marL="9525" marR="9525" marT="9525" marB="0" anchor="ctr"/>
                </a:tc>
                <a:tc>
                  <a:txBody>
                    <a:bodyPr/>
                    <a:lstStyle/>
                    <a:p>
                      <a:pPr algn="ctr" fontAlgn="ctr"/>
                      <a:r>
                        <a:rPr lang="en-US" sz="1100" b="0" i="0" u="none" strike="noStrike">
                          <a:solidFill>
                            <a:srgbClr val="000000"/>
                          </a:solidFill>
                          <a:effectLst/>
                          <a:latin typeface="Calibri"/>
                        </a:rPr>
                        <a:t>5%</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extLst>
                  <a:ext uri="{0D108BD9-81ED-4DB2-BD59-A6C34878D82A}">
                    <a16:rowId xmlns:a16="http://schemas.microsoft.com/office/drawing/2014/main" val="10010"/>
                  </a:ext>
                </a:extLst>
              </a:tr>
              <a:tr h="236751">
                <a:tc>
                  <a:txBody>
                    <a:bodyPr/>
                    <a:lstStyle/>
                    <a:p>
                      <a:pPr algn="l" fontAlgn="b"/>
                      <a:r>
                        <a:rPr lang="en-US" sz="1100" b="0" i="0" u="none" strike="noStrike">
                          <a:solidFill>
                            <a:srgbClr val="000000"/>
                          </a:solidFill>
                          <a:effectLst/>
                          <a:latin typeface="Calibri"/>
                        </a:rPr>
                        <a:t>Ambulance</a:t>
                      </a:r>
                    </a:p>
                  </a:txBody>
                  <a:tcPr marL="9525" marR="9525" marT="9525" marB="0" anchor="ctr"/>
                </a:tc>
                <a:tc>
                  <a:txBody>
                    <a:bodyPr/>
                    <a:lstStyle/>
                    <a:p>
                      <a:pPr algn="ctr" fontAlgn="ctr"/>
                      <a:r>
                        <a:rPr lang="en-US" sz="1100" b="0" i="0" u="none" strike="noStrike">
                          <a:solidFill>
                            <a:srgbClr val="000000"/>
                          </a:solidFill>
                          <a:effectLst/>
                          <a:latin typeface="Calibri"/>
                        </a:rPr>
                        <a:t>10%</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tc>
                  <a:txBody>
                    <a:bodyPr/>
                    <a:lstStyle/>
                    <a:p>
                      <a:pPr algn="ctr" fontAlgn="ctr"/>
                      <a:r>
                        <a:rPr lang="en-US" sz="1100" b="0" i="0" u="none" strike="noStrike">
                          <a:solidFill>
                            <a:srgbClr val="000000"/>
                          </a:solidFill>
                          <a:effectLst/>
                          <a:latin typeface="Calibri"/>
                        </a:rPr>
                        <a:t>5%</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extLst>
                  <a:ext uri="{0D108BD9-81ED-4DB2-BD59-A6C34878D82A}">
                    <a16:rowId xmlns:a16="http://schemas.microsoft.com/office/drawing/2014/main" val="10011"/>
                  </a:ext>
                </a:extLst>
              </a:tr>
              <a:tr h="250476">
                <a:tc>
                  <a:txBody>
                    <a:bodyPr/>
                    <a:lstStyle/>
                    <a:p>
                      <a:pPr algn="l" fontAlgn="b"/>
                      <a:r>
                        <a:rPr lang="en-US" sz="1100" b="0" i="0" u="none" strike="noStrike" dirty="0">
                          <a:solidFill>
                            <a:srgbClr val="000000"/>
                          </a:solidFill>
                          <a:effectLst/>
                          <a:latin typeface="Calibri"/>
                        </a:rPr>
                        <a:t>Emergency Room</a:t>
                      </a:r>
                    </a:p>
                  </a:txBody>
                  <a:tcPr marL="9525" marR="9525" marT="9525" marB="0" anchor="ctr"/>
                </a:tc>
                <a:tc>
                  <a:txBody>
                    <a:bodyPr/>
                    <a:lstStyle/>
                    <a:p>
                      <a:pPr algn="ctr" fontAlgn="ctr"/>
                      <a:r>
                        <a:rPr lang="en-US" sz="1100" b="0" i="0" u="none" strike="noStrike">
                          <a:solidFill>
                            <a:srgbClr val="000000"/>
                          </a:solidFill>
                          <a:effectLst/>
                          <a:latin typeface="Calibri"/>
                        </a:rPr>
                        <a:t>10%?</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tc>
                  <a:txBody>
                    <a:bodyPr/>
                    <a:lstStyle/>
                    <a:p>
                      <a:pPr algn="ctr" fontAlgn="ctr"/>
                      <a:r>
                        <a:rPr lang="en-US" sz="1100" b="0" i="0" u="none" strike="noStrike">
                          <a:solidFill>
                            <a:srgbClr val="000000"/>
                          </a:solidFill>
                          <a:effectLst/>
                          <a:latin typeface="Calibri"/>
                        </a:rPr>
                        <a:t>5%</a:t>
                      </a:r>
                    </a:p>
                  </a:txBody>
                  <a:tcPr marL="9525" marR="9525" marT="9525" marB="0" anchor="ctr"/>
                </a:tc>
                <a:tc>
                  <a:txBody>
                    <a:bodyPr/>
                    <a:lstStyle/>
                    <a:p>
                      <a:pPr algn="ctr" fontAlgn="ctr"/>
                      <a:r>
                        <a:rPr lang="en-US" sz="1100" b="0" i="0" u="none" strike="noStrike">
                          <a:solidFill>
                            <a:srgbClr val="000000"/>
                          </a:solidFill>
                          <a:effectLst/>
                          <a:latin typeface="Calibri"/>
                        </a:rPr>
                        <a:t>20%</a:t>
                      </a:r>
                    </a:p>
                  </a:txBody>
                  <a:tcPr marL="9525" marR="9525" marT="9525" marB="0" anchor="ctr"/>
                </a:tc>
                <a:tc>
                  <a:txBody>
                    <a:bodyPr/>
                    <a:lstStyle/>
                    <a:p>
                      <a:pPr algn="ctr" fontAlgn="ctr"/>
                      <a:r>
                        <a:rPr lang="en-US" sz="1100" b="0" i="0" u="none" strike="noStrike">
                          <a:solidFill>
                            <a:srgbClr val="000000"/>
                          </a:solidFill>
                          <a:effectLst/>
                          <a:latin typeface="Calibri"/>
                        </a:rPr>
                        <a:t>15%</a:t>
                      </a:r>
                    </a:p>
                  </a:txBody>
                  <a:tcPr marL="9525" marR="9525" marT="9525" marB="0" anchor="ctr"/>
                </a:tc>
                <a:extLst>
                  <a:ext uri="{0D108BD9-81ED-4DB2-BD59-A6C34878D82A}">
                    <a16:rowId xmlns:a16="http://schemas.microsoft.com/office/drawing/2014/main" val="10012"/>
                  </a:ext>
                </a:extLst>
              </a:tr>
              <a:tr h="250476">
                <a:tc>
                  <a:txBody>
                    <a:bodyPr/>
                    <a:lstStyle/>
                    <a:p>
                      <a:pPr algn="l" fontAlgn="b"/>
                      <a:r>
                        <a:rPr lang="en-US" sz="1100" b="0" i="0" u="none" strike="noStrike">
                          <a:solidFill>
                            <a:srgbClr val="000000"/>
                          </a:solidFill>
                          <a:effectLst/>
                          <a:latin typeface="Calibri"/>
                        </a:rPr>
                        <a:t>Prescription Drugs</a:t>
                      </a:r>
                    </a:p>
                  </a:txBody>
                  <a:tcPr marL="9525" marR="9525" marT="9525" marB="0" anchor="ctr"/>
                </a:tc>
                <a:tc>
                  <a:txBody>
                    <a:bodyPr/>
                    <a:lstStyle/>
                    <a:p>
                      <a:pPr algn="ctr" fontAlgn="ctr"/>
                      <a:r>
                        <a:rPr lang="en-US" sz="1100" b="0" i="0" u="none" strike="noStrike">
                          <a:solidFill>
                            <a:srgbClr val="000000"/>
                          </a:solidFill>
                          <a:effectLst/>
                          <a:latin typeface="Calibri"/>
                        </a:rPr>
                        <a:t> </a:t>
                      </a:r>
                    </a:p>
                  </a:txBody>
                  <a:tcPr marL="9525" marR="9525" marT="9525" marB="0" anchor="ctr"/>
                </a:tc>
                <a:tc>
                  <a:txBody>
                    <a:bodyPr/>
                    <a:lstStyle/>
                    <a:p>
                      <a:pPr algn="ctr" fontAlgn="ctr"/>
                      <a:r>
                        <a:rPr lang="en-US" sz="1100" b="0" i="0" u="none" strike="noStrike">
                          <a:solidFill>
                            <a:srgbClr val="000000"/>
                          </a:solidFill>
                          <a:effectLst/>
                          <a:latin typeface="Calibri"/>
                        </a:rPr>
                        <a:t> </a:t>
                      </a:r>
                    </a:p>
                  </a:txBody>
                  <a:tcPr marL="9525" marR="9525" marT="9525" marB="0" anchor="ctr"/>
                </a:tc>
                <a:tc>
                  <a:txBody>
                    <a:bodyPr/>
                    <a:lstStyle/>
                    <a:p>
                      <a:pPr algn="ctr" fontAlgn="ctr"/>
                      <a:r>
                        <a:rPr lang="en-US" sz="1100" b="0" i="0" u="none" strike="noStrike">
                          <a:solidFill>
                            <a:srgbClr val="000000"/>
                          </a:solidFill>
                          <a:effectLst/>
                          <a:latin typeface="Calibri"/>
                        </a:rPr>
                        <a:t> </a:t>
                      </a:r>
                    </a:p>
                  </a:txBody>
                  <a:tcPr marL="9525" marR="9525" marT="9525" marB="0" anchor="ctr"/>
                </a:tc>
                <a:tc>
                  <a:txBody>
                    <a:bodyPr/>
                    <a:lstStyle/>
                    <a:p>
                      <a:pPr algn="ctr" fontAlgn="ctr"/>
                      <a:r>
                        <a:rPr lang="en-US" sz="1100" b="0" i="0" u="none" strike="noStrike">
                          <a:solidFill>
                            <a:srgbClr val="000000"/>
                          </a:solidFill>
                          <a:effectLst/>
                          <a:latin typeface="Calibri"/>
                        </a:rPr>
                        <a:t> </a:t>
                      </a:r>
                    </a:p>
                  </a:txBody>
                  <a:tcPr marL="9525" marR="9525" marT="9525" marB="0" anchor="ctr"/>
                </a:tc>
                <a:tc>
                  <a:txBody>
                    <a:bodyPr/>
                    <a:lstStyle/>
                    <a:p>
                      <a:pPr algn="ctr" fontAlgn="ctr"/>
                      <a:r>
                        <a:rPr lang="en-US" sz="1100" b="0" i="0" u="none" strike="noStrike" dirty="0">
                          <a:solidFill>
                            <a:srgbClr val="000000"/>
                          </a:solidFill>
                          <a:effectLst/>
                          <a:latin typeface="Calibri"/>
                        </a:rPr>
                        <a:t> </a:t>
                      </a:r>
                    </a:p>
                  </a:txBody>
                  <a:tcPr marL="9525" marR="9525" marT="9525" marB="0" anchor="ctr"/>
                </a:tc>
                <a:tc>
                  <a:txBody>
                    <a:bodyPr/>
                    <a:lstStyle/>
                    <a:p>
                      <a:pPr algn="ctr" fontAlgn="b"/>
                      <a:r>
                        <a:rPr lang="en-US" sz="1100" b="0" i="0" u="none" strike="noStrike">
                          <a:solidFill>
                            <a:srgbClr val="000000"/>
                          </a:solidFill>
                          <a:effectLst/>
                          <a:latin typeface="Calibri"/>
                        </a:rPr>
                        <a:t> </a:t>
                      </a:r>
                    </a:p>
                  </a:txBody>
                  <a:tcPr marL="9525" marR="9525" marT="9525" marB="0" anchor="ctr"/>
                </a:tc>
                <a:extLst>
                  <a:ext uri="{0D108BD9-81ED-4DB2-BD59-A6C34878D82A}">
                    <a16:rowId xmlns:a16="http://schemas.microsoft.com/office/drawing/2014/main" val="10013"/>
                  </a:ext>
                </a:extLst>
              </a:tr>
              <a:tr h="250476">
                <a:tc>
                  <a:txBody>
                    <a:bodyPr/>
                    <a:lstStyle/>
                    <a:p>
                      <a:pPr algn="l" fontAlgn="b"/>
                      <a:r>
                        <a:rPr lang="en-US" sz="1100" b="0" i="0" u="none" strike="noStrike" dirty="0">
                          <a:solidFill>
                            <a:srgbClr val="000000"/>
                          </a:solidFill>
                          <a:effectLst/>
                          <a:latin typeface="Calibri"/>
                        </a:rPr>
                        <a:t>Tier 1 </a:t>
                      </a:r>
                    </a:p>
                  </a:txBody>
                  <a:tcPr marL="9525" marR="9525" marT="9525" marB="0" anchor="ctr"/>
                </a:tc>
                <a:tc>
                  <a:txBody>
                    <a:bodyPr/>
                    <a:lstStyle/>
                    <a:p>
                      <a:pPr algn="ctr" fontAlgn="ctr"/>
                      <a:r>
                        <a:rPr lang="en-US" sz="1100" b="0" i="0" u="none" strike="noStrike">
                          <a:solidFill>
                            <a:srgbClr val="000000"/>
                          </a:solidFill>
                          <a:effectLst/>
                          <a:latin typeface="Calibri"/>
                        </a:rPr>
                        <a:t>$10 </a:t>
                      </a:r>
                    </a:p>
                  </a:txBody>
                  <a:tcPr marL="9525" marR="9525" marT="9525" marB="0" anchor="ctr"/>
                </a:tc>
                <a:tc>
                  <a:txBody>
                    <a:bodyPr/>
                    <a:lstStyle/>
                    <a:p>
                      <a:pPr algn="ctr" fontAlgn="ctr"/>
                      <a:r>
                        <a:rPr lang="en-US" sz="1100" b="0" i="0" u="none" strike="noStrike">
                          <a:solidFill>
                            <a:srgbClr val="000000"/>
                          </a:solidFill>
                          <a:effectLst/>
                          <a:latin typeface="Calibri"/>
                        </a:rPr>
                        <a:t>$5 </a:t>
                      </a:r>
                    </a:p>
                  </a:txBody>
                  <a:tcPr marL="9525" marR="9525" marT="9525" marB="0" anchor="ctr"/>
                </a:tc>
                <a:tc>
                  <a:txBody>
                    <a:bodyPr/>
                    <a:lstStyle/>
                    <a:p>
                      <a:pPr algn="ctr" fontAlgn="ctr"/>
                      <a:r>
                        <a:rPr lang="en-US" sz="1100" b="0" i="0" u="none" strike="noStrike">
                          <a:solidFill>
                            <a:srgbClr val="000000"/>
                          </a:solidFill>
                          <a:effectLst/>
                          <a:latin typeface="Calibri"/>
                        </a:rPr>
                        <a:t>$10</a:t>
                      </a:r>
                    </a:p>
                  </a:txBody>
                  <a:tcPr marL="9525" marR="9525" marT="9525" marB="0" anchor="ctr"/>
                </a:tc>
                <a:tc>
                  <a:txBody>
                    <a:bodyPr/>
                    <a:lstStyle/>
                    <a:p>
                      <a:pPr algn="ctr" fontAlgn="ctr"/>
                      <a:r>
                        <a:rPr lang="en-US" sz="1100" b="0" i="0" u="none" strike="noStrike" dirty="0">
                          <a:solidFill>
                            <a:srgbClr val="000000"/>
                          </a:solidFill>
                          <a:effectLst/>
                          <a:latin typeface="Calibri"/>
                        </a:rPr>
                        <a:t>25%</a:t>
                      </a:r>
                    </a:p>
                  </a:txBody>
                  <a:tcPr marL="9525" marR="9525" marT="9525" marB="0" anchor="ctr"/>
                </a:tc>
                <a:tc>
                  <a:txBody>
                    <a:bodyPr/>
                    <a:lstStyle/>
                    <a:p>
                      <a:pPr algn="ctr" fontAlgn="ctr"/>
                      <a:r>
                        <a:rPr lang="en-US" sz="1100" b="0" i="0" u="none" strike="noStrike">
                          <a:solidFill>
                            <a:srgbClr val="000000"/>
                          </a:solidFill>
                          <a:effectLst/>
                          <a:latin typeface="Calibri"/>
                        </a:rPr>
                        <a:t>$10 </a:t>
                      </a:r>
                    </a:p>
                  </a:txBody>
                  <a:tcPr marL="9525" marR="9525" marT="9525" marB="0" anchor="ctr"/>
                </a:tc>
                <a:tc>
                  <a:txBody>
                    <a:bodyPr/>
                    <a:lstStyle/>
                    <a:p>
                      <a:pPr algn="ctr" fontAlgn="ctr"/>
                      <a:r>
                        <a:rPr lang="en-US" sz="1100" b="0" i="0" u="none" strike="noStrike">
                          <a:solidFill>
                            <a:srgbClr val="000000"/>
                          </a:solidFill>
                          <a:effectLst/>
                          <a:latin typeface="Calibri"/>
                        </a:rPr>
                        <a:t>$0 </a:t>
                      </a:r>
                    </a:p>
                  </a:txBody>
                  <a:tcPr marL="9525" marR="9525" marT="9525" marB="0" anchor="ctr"/>
                </a:tc>
                <a:extLst>
                  <a:ext uri="{0D108BD9-81ED-4DB2-BD59-A6C34878D82A}">
                    <a16:rowId xmlns:a16="http://schemas.microsoft.com/office/drawing/2014/main" val="10014"/>
                  </a:ext>
                </a:extLst>
              </a:tr>
              <a:tr h="361087">
                <a:tc>
                  <a:txBody>
                    <a:bodyPr/>
                    <a:lstStyle/>
                    <a:p>
                      <a:pPr algn="l" fontAlgn="b"/>
                      <a:r>
                        <a:rPr lang="en-US" sz="1100" b="0" i="0" u="none" strike="noStrike" dirty="0">
                          <a:solidFill>
                            <a:srgbClr val="000000"/>
                          </a:solidFill>
                          <a:effectLst/>
                          <a:latin typeface="Calibri"/>
                        </a:rPr>
                        <a:t>Tier 2</a:t>
                      </a:r>
                    </a:p>
                  </a:txBody>
                  <a:tcPr marL="9525" marR="9525" marT="9525" marB="0" anchor="ctr"/>
                </a:tc>
                <a:tc>
                  <a:txBody>
                    <a:bodyPr/>
                    <a:lstStyle/>
                    <a:p>
                      <a:pPr algn="ctr" fontAlgn="ctr"/>
                      <a:r>
                        <a:rPr lang="en-US" sz="1100" b="0" i="0" u="none" strike="noStrike">
                          <a:solidFill>
                            <a:srgbClr val="000000"/>
                          </a:solidFill>
                          <a:effectLst/>
                          <a:latin typeface="Calibri"/>
                        </a:rPr>
                        <a:t>$35 </a:t>
                      </a:r>
                    </a:p>
                  </a:txBody>
                  <a:tcPr marL="9525" marR="9525" marT="9525" marB="0" anchor="ctr"/>
                </a:tc>
                <a:tc>
                  <a:txBody>
                    <a:bodyPr/>
                    <a:lstStyle/>
                    <a:p>
                      <a:pPr algn="ctr" fontAlgn="ctr"/>
                      <a:r>
                        <a:rPr lang="en-US" sz="1100" b="0" i="0" u="none" strike="noStrike">
                          <a:solidFill>
                            <a:srgbClr val="000000"/>
                          </a:solidFill>
                          <a:effectLst/>
                          <a:latin typeface="Calibri"/>
                        </a:rPr>
                        <a:t>30% (up to $600 max)</a:t>
                      </a:r>
                    </a:p>
                  </a:txBody>
                  <a:tcPr marL="9525" marR="9525" marT="9525" marB="0" anchor="ctr"/>
                </a:tc>
                <a:tc>
                  <a:txBody>
                    <a:bodyPr/>
                    <a:lstStyle/>
                    <a:p>
                      <a:pPr algn="ctr" fontAlgn="ctr"/>
                      <a:r>
                        <a:rPr lang="en-US" sz="1100" b="0" i="0" u="none" strike="noStrike">
                          <a:solidFill>
                            <a:srgbClr val="000000"/>
                          </a:solidFill>
                          <a:effectLst/>
                          <a:latin typeface="Calibri"/>
                        </a:rPr>
                        <a:t>$35</a:t>
                      </a:r>
                    </a:p>
                  </a:txBody>
                  <a:tcPr marL="9525" marR="9525" marT="9525" marB="0" anchor="ctr"/>
                </a:tc>
                <a:tc>
                  <a:txBody>
                    <a:bodyPr/>
                    <a:lstStyle/>
                    <a:p>
                      <a:pPr algn="ctr" fontAlgn="ctr"/>
                      <a:r>
                        <a:rPr lang="en-US" sz="1100" b="0" i="0" u="none" strike="noStrike">
                          <a:solidFill>
                            <a:srgbClr val="000000"/>
                          </a:solidFill>
                          <a:effectLst/>
                          <a:latin typeface="Calibri"/>
                        </a:rPr>
                        <a:t>25%</a:t>
                      </a:r>
                    </a:p>
                  </a:txBody>
                  <a:tcPr marL="9525" marR="9525" marT="9525" marB="0" anchor="ctr"/>
                </a:tc>
                <a:tc>
                  <a:txBody>
                    <a:bodyPr/>
                    <a:lstStyle/>
                    <a:p>
                      <a:pPr algn="ctr" fontAlgn="ctr"/>
                      <a:r>
                        <a:rPr lang="en-US" sz="1100" b="0" i="0" u="none" strike="noStrike">
                          <a:solidFill>
                            <a:srgbClr val="000000"/>
                          </a:solidFill>
                          <a:effectLst/>
                          <a:latin typeface="Calibri"/>
                        </a:rPr>
                        <a:t>$40 </a:t>
                      </a:r>
                    </a:p>
                  </a:txBody>
                  <a:tcPr marL="9525" marR="9525" marT="9525" marB="0" anchor="ctr"/>
                </a:tc>
                <a:tc>
                  <a:txBody>
                    <a:bodyPr/>
                    <a:lstStyle/>
                    <a:p>
                      <a:pPr algn="ctr" fontAlgn="ctr"/>
                      <a:r>
                        <a:rPr lang="en-US" sz="1100" b="0" i="0" u="none" strike="noStrike">
                          <a:solidFill>
                            <a:srgbClr val="000000"/>
                          </a:solidFill>
                          <a:effectLst/>
                          <a:latin typeface="Calibri"/>
                        </a:rPr>
                        <a:t>25% w/ $15 minimum </a:t>
                      </a:r>
                      <a:br>
                        <a:rPr lang="en-US" sz="1100" b="0" i="0" u="none" strike="noStrike">
                          <a:solidFill>
                            <a:srgbClr val="000000"/>
                          </a:solidFill>
                          <a:effectLst/>
                          <a:latin typeface="Calibri"/>
                        </a:rPr>
                      </a:br>
                      <a:r>
                        <a:rPr lang="en-US" sz="1100" b="0" i="0" u="none" strike="noStrike">
                          <a:solidFill>
                            <a:srgbClr val="000000"/>
                          </a:solidFill>
                          <a:effectLst/>
                          <a:latin typeface="Calibri"/>
                        </a:rPr>
                        <a:t>(up to $200 max)</a:t>
                      </a:r>
                    </a:p>
                  </a:txBody>
                  <a:tcPr marL="9525" marR="9525" marT="9525" marB="0" anchor="ctr"/>
                </a:tc>
                <a:extLst>
                  <a:ext uri="{0D108BD9-81ED-4DB2-BD59-A6C34878D82A}">
                    <a16:rowId xmlns:a16="http://schemas.microsoft.com/office/drawing/2014/main" val="10015"/>
                  </a:ext>
                </a:extLst>
              </a:tr>
              <a:tr h="250476">
                <a:tc>
                  <a:txBody>
                    <a:bodyPr/>
                    <a:lstStyle/>
                    <a:p>
                      <a:pPr algn="l" fontAlgn="b"/>
                      <a:r>
                        <a:rPr lang="en-US" sz="1100" b="0" i="0" u="none" strike="noStrike" dirty="0">
                          <a:solidFill>
                            <a:srgbClr val="000000"/>
                          </a:solidFill>
                          <a:effectLst/>
                          <a:latin typeface="Calibri"/>
                        </a:rPr>
                        <a:t>Tier 3</a:t>
                      </a:r>
                    </a:p>
                  </a:txBody>
                  <a:tcPr marL="9525" marR="9525" marT="9525" marB="0" anchor="ctr"/>
                </a:tc>
                <a:tc>
                  <a:txBody>
                    <a:bodyPr/>
                    <a:lstStyle/>
                    <a:p>
                      <a:pPr algn="ctr" fontAlgn="ctr"/>
                      <a:r>
                        <a:rPr lang="en-US" sz="1100" b="0" i="0" u="none" strike="noStrike">
                          <a:solidFill>
                            <a:srgbClr val="000000"/>
                          </a:solidFill>
                          <a:effectLst/>
                          <a:latin typeface="Calibri"/>
                        </a:rPr>
                        <a:t>$75 </a:t>
                      </a:r>
                    </a:p>
                  </a:txBody>
                  <a:tcPr marL="9525" marR="9525" marT="9525" marB="0" anchor="ctr"/>
                </a:tc>
                <a:tc>
                  <a:txBody>
                    <a:bodyPr/>
                    <a:lstStyle/>
                    <a:p>
                      <a:pPr algn="ctr" fontAlgn="ctr"/>
                      <a:r>
                        <a:rPr lang="en-US" sz="1100" b="0" i="0" u="none" strike="noStrike">
                          <a:solidFill>
                            <a:srgbClr val="000000"/>
                          </a:solidFill>
                          <a:effectLst/>
                          <a:latin typeface="Calibri"/>
                        </a:rPr>
                        <a:t>50% (up to $600 max)</a:t>
                      </a:r>
                    </a:p>
                  </a:txBody>
                  <a:tcPr marL="9525" marR="9525" marT="9525" marB="0" anchor="ctr"/>
                </a:tc>
                <a:tc>
                  <a:txBody>
                    <a:bodyPr/>
                    <a:lstStyle/>
                    <a:p>
                      <a:pPr algn="ctr" fontAlgn="ctr"/>
                      <a:r>
                        <a:rPr lang="en-US" sz="1100" b="0" i="0" u="none" strike="noStrike">
                          <a:solidFill>
                            <a:srgbClr val="000000"/>
                          </a:solidFill>
                          <a:effectLst/>
                          <a:latin typeface="Calibri"/>
                        </a:rPr>
                        <a:t>$75</a:t>
                      </a:r>
                    </a:p>
                  </a:txBody>
                  <a:tcPr marL="9525" marR="9525" marT="9525" marB="0" anchor="ctr"/>
                </a:tc>
                <a:tc>
                  <a:txBody>
                    <a:bodyPr/>
                    <a:lstStyle/>
                    <a:p>
                      <a:pPr algn="ctr" fontAlgn="ctr"/>
                      <a:r>
                        <a:rPr lang="en-US" sz="1100" b="0" i="0" u="none" strike="noStrike">
                          <a:solidFill>
                            <a:srgbClr val="000000"/>
                          </a:solidFill>
                          <a:effectLst/>
                          <a:latin typeface="Calibri"/>
                        </a:rPr>
                        <a:t>-</a:t>
                      </a:r>
                    </a:p>
                  </a:txBody>
                  <a:tcPr marL="9525" marR="9525" marT="9525" marB="0" anchor="ctr"/>
                </a:tc>
                <a:tc>
                  <a:txBody>
                    <a:bodyPr/>
                    <a:lstStyle/>
                    <a:p>
                      <a:pPr algn="ctr" fontAlgn="ctr"/>
                      <a:r>
                        <a:rPr lang="en-US" sz="1100" b="0" i="0" u="none" strike="noStrike">
                          <a:solidFill>
                            <a:srgbClr val="000000"/>
                          </a:solidFill>
                          <a:effectLst/>
                          <a:latin typeface="Calibri"/>
                        </a:rPr>
                        <a:t>$60 </a:t>
                      </a:r>
                    </a:p>
                  </a:txBody>
                  <a:tcPr marL="9525" marR="9525" marT="9525" marB="0" anchor="ctr"/>
                </a:tc>
                <a:tc>
                  <a:txBody>
                    <a:bodyPr/>
                    <a:lstStyle/>
                    <a:p>
                      <a:pPr algn="ctr" fontAlgn="ctr"/>
                      <a:r>
                        <a:rPr lang="en-US" sz="1100" b="0" i="0" u="none" strike="noStrike">
                          <a:solidFill>
                            <a:srgbClr val="000000"/>
                          </a:solidFill>
                          <a:effectLst/>
                          <a:latin typeface="Calibri"/>
                        </a:rPr>
                        <a:t>-</a:t>
                      </a:r>
                    </a:p>
                  </a:txBody>
                  <a:tcPr marL="9525" marR="9525" marT="9525" marB="0" anchor="ctr"/>
                </a:tc>
                <a:extLst>
                  <a:ext uri="{0D108BD9-81ED-4DB2-BD59-A6C34878D82A}">
                    <a16:rowId xmlns:a16="http://schemas.microsoft.com/office/drawing/2014/main" val="10016"/>
                  </a:ext>
                </a:extLst>
              </a:tr>
              <a:tr h="250476">
                <a:tc>
                  <a:txBody>
                    <a:bodyPr/>
                    <a:lstStyle/>
                    <a:p>
                      <a:pPr algn="l" fontAlgn="b"/>
                      <a:r>
                        <a:rPr lang="en-US" sz="1100" b="0" i="0" u="none" strike="noStrike" dirty="0">
                          <a:solidFill>
                            <a:srgbClr val="000000"/>
                          </a:solidFill>
                          <a:effectLst/>
                          <a:latin typeface="Calibri"/>
                        </a:rPr>
                        <a:t>Tier 4 </a:t>
                      </a:r>
                    </a:p>
                  </a:txBody>
                  <a:tcPr marL="9525" marR="9525" marT="9525" marB="0" anchor="ctr"/>
                </a:tc>
                <a:tc>
                  <a:txBody>
                    <a:bodyPr/>
                    <a:lstStyle/>
                    <a:p>
                      <a:pPr algn="ctr" fontAlgn="ctr"/>
                      <a:r>
                        <a:rPr lang="en-US" sz="1100" b="0" i="0" u="none" strike="noStrike">
                          <a:solidFill>
                            <a:srgbClr val="000000"/>
                          </a:solidFill>
                          <a:effectLst/>
                          <a:latin typeface="Calibri"/>
                        </a:rPr>
                        <a:t>50% (Up to $250 max)</a:t>
                      </a:r>
                    </a:p>
                  </a:txBody>
                  <a:tcPr marL="9525" marR="9525" marT="9525" marB="0" anchor="ctr"/>
                </a:tc>
                <a:tc>
                  <a:txBody>
                    <a:bodyPr/>
                    <a:lstStyle/>
                    <a:p>
                      <a:pPr algn="ctr" fontAlgn="ctr"/>
                      <a:r>
                        <a:rPr lang="en-US" sz="1100" b="0" i="0" u="none" strike="noStrike">
                          <a:solidFill>
                            <a:srgbClr val="000000"/>
                          </a:solidFill>
                          <a:effectLst/>
                          <a:latin typeface="Calibri"/>
                        </a:rPr>
                        <a:t>50% ( up to $600 max)</a:t>
                      </a:r>
                    </a:p>
                  </a:txBody>
                  <a:tcPr marL="9525" marR="9525" marT="9525" marB="0" anchor="ctr"/>
                </a:tc>
                <a:tc>
                  <a:txBody>
                    <a:bodyPr/>
                    <a:lstStyle/>
                    <a:p>
                      <a:pPr algn="ctr" fontAlgn="ctr"/>
                      <a:r>
                        <a:rPr lang="en-US" sz="1100" b="0" i="0" u="none" strike="noStrike">
                          <a:solidFill>
                            <a:srgbClr val="000000"/>
                          </a:solidFill>
                          <a:effectLst/>
                          <a:latin typeface="Calibri"/>
                        </a:rPr>
                        <a:t>50% (Up to $250 max)</a:t>
                      </a:r>
                    </a:p>
                  </a:txBody>
                  <a:tcPr marL="9525" marR="9525" marT="9525" marB="0" anchor="ctr"/>
                </a:tc>
                <a:tc>
                  <a:txBody>
                    <a:bodyPr/>
                    <a:lstStyle/>
                    <a:p>
                      <a:pPr algn="ctr" fontAlgn="ctr"/>
                      <a:r>
                        <a:rPr lang="en-US" sz="1100" b="0" i="0" u="none" strike="noStrike">
                          <a:solidFill>
                            <a:srgbClr val="000000"/>
                          </a:solidFill>
                          <a:effectLst/>
                          <a:latin typeface="Calibri"/>
                        </a:rPr>
                        <a:t>25%</a:t>
                      </a:r>
                    </a:p>
                  </a:txBody>
                  <a:tcPr marL="9525" marR="9525" marT="9525" marB="0" anchor="ctr"/>
                </a:tc>
                <a:tc>
                  <a:txBody>
                    <a:bodyPr/>
                    <a:lstStyle/>
                    <a:p>
                      <a:pPr algn="ctr" fontAlgn="ctr"/>
                      <a:r>
                        <a:rPr lang="en-US" sz="1100" b="0" i="0" u="none" strike="noStrike" dirty="0">
                          <a:solidFill>
                            <a:srgbClr val="000000"/>
                          </a:solidFill>
                          <a:effectLst/>
                          <a:latin typeface="Calibri"/>
                        </a:rPr>
                        <a:t>$200 (Medical)</a:t>
                      </a:r>
                    </a:p>
                  </a:txBody>
                  <a:tcPr marL="9525" marR="9525" marT="9525" marB="0" anchor="ctr"/>
                </a:tc>
                <a:tc>
                  <a:txBody>
                    <a:bodyPr/>
                    <a:lstStyle/>
                    <a:p>
                      <a:pPr algn="ctr" fontAlgn="ctr"/>
                      <a:r>
                        <a:rPr lang="en-US" sz="1100" b="0" i="0" u="none" strike="noStrike" dirty="0">
                          <a:solidFill>
                            <a:srgbClr val="000000"/>
                          </a:solidFill>
                          <a:effectLst/>
                          <a:latin typeface="Calibri"/>
                        </a:rPr>
                        <a:t>-</a:t>
                      </a:r>
                    </a:p>
                  </a:txBody>
                  <a:tcPr marL="9525" marR="9525" marT="9525" marB="0" anchor="ctr"/>
                </a:tc>
                <a:extLst>
                  <a:ext uri="{0D108BD9-81ED-4DB2-BD59-A6C34878D82A}">
                    <a16:rowId xmlns:a16="http://schemas.microsoft.com/office/drawing/2014/main" val="10017"/>
                  </a:ext>
                </a:extLst>
              </a:tr>
              <a:tr h="361087">
                <a:tc>
                  <a:txBody>
                    <a:bodyPr/>
                    <a:lstStyle/>
                    <a:p>
                      <a:pPr algn="l" fontAlgn="b"/>
                      <a:r>
                        <a:rPr lang="en-US" sz="1100" b="0" i="0" u="none" strike="noStrike" dirty="0">
                          <a:solidFill>
                            <a:srgbClr val="000000"/>
                          </a:solidFill>
                          <a:effectLst/>
                          <a:latin typeface="Calibri"/>
                        </a:rPr>
                        <a:t>Tier 5 </a:t>
                      </a:r>
                    </a:p>
                  </a:txBody>
                  <a:tcPr marL="9525" marR="9525" marT="9525" marB="0" anchor="ctr"/>
                </a:tc>
                <a:tc>
                  <a:txBody>
                    <a:bodyPr/>
                    <a:lstStyle/>
                    <a:p>
                      <a:pPr algn="ctr" fontAlgn="ctr"/>
                      <a:r>
                        <a:rPr lang="en-US" sz="1100" b="0" i="0" u="none" strike="noStrike">
                          <a:solidFill>
                            <a:srgbClr val="000000"/>
                          </a:solidFill>
                          <a:effectLst/>
                          <a:latin typeface="Calibri"/>
                        </a:rPr>
                        <a:t>50% (up to $500 max)</a:t>
                      </a:r>
                    </a:p>
                  </a:txBody>
                  <a:tcPr marL="9525" marR="9525" marT="9525" marB="0" anchor="ctr"/>
                </a:tc>
                <a:tc>
                  <a:txBody>
                    <a:bodyPr/>
                    <a:lstStyle/>
                    <a:p>
                      <a:pPr algn="ctr" fontAlgn="ctr"/>
                      <a:r>
                        <a:rPr lang="en-US" sz="1100" b="0" i="0" u="none" strike="noStrike">
                          <a:solidFill>
                            <a:srgbClr val="000000"/>
                          </a:solidFill>
                          <a:effectLst/>
                          <a:latin typeface="Calibri"/>
                        </a:rPr>
                        <a:t>50% (up to $1200 max)</a:t>
                      </a:r>
                    </a:p>
                  </a:txBody>
                  <a:tcPr marL="9525" marR="9525" marT="9525" marB="0" anchor="ctr"/>
                </a:tc>
                <a:tc>
                  <a:txBody>
                    <a:bodyPr/>
                    <a:lstStyle/>
                    <a:p>
                      <a:pPr algn="ctr" fontAlgn="ctr"/>
                      <a:r>
                        <a:rPr lang="en-US" sz="1100" b="0" i="0" u="none" strike="noStrike">
                          <a:solidFill>
                            <a:srgbClr val="000000"/>
                          </a:solidFill>
                          <a:effectLst/>
                          <a:latin typeface="Calibri"/>
                        </a:rPr>
                        <a:t>50% (Up to $500 max)</a:t>
                      </a:r>
                    </a:p>
                  </a:txBody>
                  <a:tcPr marL="9525" marR="9525" marT="9525" marB="0" anchor="ctr"/>
                </a:tc>
                <a:tc>
                  <a:txBody>
                    <a:bodyPr/>
                    <a:lstStyle/>
                    <a:p>
                      <a:pPr algn="ctr" fontAlgn="ctr"/>
                      <a:r>
                        <a:rPr lang="en-US" sz="1100" b="0" i="0" u="none" strike="noStrike">
                          <a:solidFill>
                            <a:srgbClr val="000000"/>
                          </a:solidFill>
                          <a:effectLst/>
                          <a:latin typeface="Calibri"/>
                        </a:rPr>
                        <a:t>-</a:t>
                      </a:r>
                    </a:p>
                  </a:txBody>
                  <a:tcPr marL="9525" marR="9525" marT="9525" marB="0" anchor="ctr"/>
                </a:tc>
                <a:tc>
                  <a:txBody>
                    <a:bodyPr/>
                    <a:lstStyle/>
                    <a:p>
                      <a:pPr algn="ctr" fontAlgn="ctr"/>
                      <a:r>
                        <a:rPr lang="en-US" sz="1100" b="0" i="0" u="none" strike="noStrike" dirty="0">
                          <a:solidFill>
                            <a:srgbClr val="000000"/>
                          </a:solidFill>
                          <a:effectLst/>
                          <a:latin typeface="Calibri"/>
                        </a:rPr>
                        <a:t>-</a:t>
                      </a:r>
                    </a:p>
                  </a:txBody>
                  <a:tcPr marL="9525" marR="9525" marT="9525" marB="0" anchor="ctr"/>
                </a:tc>
                <a:tc>
                  <a:txBody>
                    <a:bodyPr/>
                    <a:lstStyle/>
                    <a:p>
                      <a:pPr algn="ctr" fontAlgn="ctr"/>
                      <a:r>
                        <a:rPr lang="en-US" sz="1100" b="0" i="0" u="none" strike="noStrike" dirty="0">
                          <a:solidFill>
                            <a:srgbClr val="000000"/>
                          </a:solidFill>
                          <a:effectLst/>
                          <a:latin typeface="Calibri"/>
                        </a:rPr>
                        <a:t>-</a:t>
                      </a:r>
                    </a:p>
                  </a:txBody>
                  <a:tcPr marL="9525" marR="9525" marT="9525" marB="0" anchor="ct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38667686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d - Economic Factors</a:t>
            </a:r>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quarter" idx="10"/>
          </p:nvPr>
        </p:nvSpPr>
        <p:spPr/>
        <p:txBody>
          <a:bodyPr/>
          <a:lstStyle/>
          <a:p>
            <a:fld id="{54961EED-B9D9-432A-BDC7-7D41A5B1F043}"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78D11F83-6AB6-428A-A997-920F9E1AD151}" type="slidenum">
              <a:rPr lang="en-US" smtClean="0"/>
              <a:pPr/>
              <a:t>46</a:t>
            </a:fld>
            <a:endParaRPr lang="en-US" dirty="0"/>
          </a:p>
        </p:txBody>
      </p:sp>
    </p:spTree>
    <p:extLst>
      <p:ext uri="{BB962C8B-B14F-4D97-AF65-F5344CB8AC3E}">
        <p14:creationId xmlns:p14="http://schemas.microsoft.com/office/powerpoint/2010/main" val="7441419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Overall Economic Outlook</a:t>
            </a:r>
          </a:p>
        </p:txBody>
      </p:sp>
      <p:sp>
        <p:nvSpPr>
          <p:cNvPr id="3" name="Content Placeholder 2"/>
          <p:cNvSpPr>
            <a:spLocks noGrp="1"/>
          </p:cNvSpPr>
          <p:nvPr>
            <p:ph idx="1"/>
          </p:nvPr>
        </p:nvSpPr>
        <p:spPr>
          <a:xfrm>
            <a:off x="457200" y="884237"/>
            <a:ext cx="8229600" cy="5211763"/>
          </a:xfrm>
        </p:spPr>
        <p:txBody>
          <a:bodyPr/>
          <a:lstStyle/>
          <a:p>
            <a:pPr marL="0" indent="0">
              <a:buNone/>
            </a:pPr>
            <a:r>
              <a:rPr lang="en-US" sz="1800" b="1" dirty="0"/>
              <a:t>Overall Economy</a:t>
            </a:r>
          </a:p>
          <a:p>
            <a:r>
              <a:rPr lang="en-US" sz="1400" dirty="0"/>
              <a:t>Hawaii’s Real GDP will sustain around ~1.5-1.7% annual growth over the next 3 years, down from 2% in the post recession recovery. National Real GDP growth is expected to come in slightly higher at 2.2%.</a:t>
            </a:r>
          </a:p>
          <a:p>
            <a:r>
              <a:rPr lang="en-US" sz="1400" dirty="0"/>
              <a:t>Household purchasing power will be weakened as inflation accelerates  to ~2.5% but will be slightly offset by ~3% annual personal income growth</a:t>
            </a:r>
          </a:p>
          <a:p>
            <a:r>
              <a:rPr lang="en-US" sz="1400" dirty="0"/>
              <a:t>Unemployment is low at 2.6%, and is expected to decrease into 2018 due to robust projections for overall economic output and growth in international trade. It will rise to 3.2% later in the decade.</a:t>
            </a:r>
          </a:p>
          <a:p>
            <a:r>
              <a:rPr lang="en-US" sz="1400" dirty="0"/>
              <a:t>Overall Job growth is expected to increase around 1% annually and will be driven by the construction, leisure &amp; hospitality, education &amp; health services, and trade/transportation industries.</a:t>
            </a:r>
          </a:p>
          <a:p>
            <a:pPr marL="0" indent="0">
              <a:buNone/>
            </a:pPr>
            <a:br>
              <a:rPr lang="en-US" sz="1600" b="1" dirty="0"/>
            </a:br>
            <a:r>
              <a:rPr lang="en-US" sz="1800" b="1" dirty="0"/>
              <a:t>Tourism</a:t>
            </a:r>
          </a:p>
          <a:p>
            <a:r>
              <a:rPr lang="en-US" sz="1400" dirty="0"/>
              <a:t>Growth in visitor arrivals and spending is expected to remain strong into 2018, bolstering jobs in Accommodation and Food Service industries. Growth will be limited in the out-years as capacity constraints kick in.</a:t>
            </a:r>
          </a:p>
          <a:p>
            <a:r>
              <a:rPr lang="en-US" sz="1400" dirty="0"/>
              <a:t>The tourism industry is operating near peak levels of visitors and room capacity but new resort developments and transient vacation rentals (Airbnb, VRBO etc.) will accommodate some additional growth</a:t>
            </a:r>
          </a:p>
          <a:p>
            <a:r>
              <a:rPr lang="en-US" sz="1400" dirty="0"/>
              <a:t>Japanese arrivals are up due to a new non-stop JAL route between Toyo and Kona. Expanded service is expected to bring 900 jobs to the Big Island.</a:t>
            </a:r>
          </a:p>
          <a:p>
            <a:r>
              <a:rPr lang="en-US" sz="1400" dirty="0"/>
              <a:t>Island Air ceased operations in Q4 2017 but interisland flights are expected to increase 20% into 2018 offsetting some of the shortage</a:t>
            </a:r>
            <a:br>
              <a:rPr lang="en-US" sz="1600" dirty="0"/>
            </a:br>
            <a:endParaRPr lang="en-US" sz="1800" dirty="0"/>
          </a:p>
          <a:p>
            <a:endParaRPr lang="en-US" sz="1400" dirty="0"/>
          </a:p>
        </p:txBody>
      </p:sp>
      <p:sp>
        <p:nvSpPr>
          <p:cNvPr id="4" name="Date Placeholder 3"/>
          <p:cNvSpPr>
            <a:spLocks noGrp="1"/>
          </p:cNvSpPr>
          <p:nvPr>
            <p:ph type="dt" sz="quarter" idx="10"/>
          </p:nvPr>
        </p:nvSpPr>
        <p:spPr>
          <a:xfrm>
            <a:off x="457200" y="6457950"/>
            <a:ext cx="25908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47</a:t>
            </a:fld>
            <a:endParaRPr lang="en-US" dirty="0">
              <a:solidFill>
                <a:srgbClr val="FFFFFF"/>
              </a:solidFill>
            </a:endParaRPr>
          </a:p>
        </p:txBody>
      </p:sp>
    </p:spTree>
    <p:extLst>
      <p:ext uri="{BB962C8B-B14F-4D97-AF65-F5344CB8AC3E}">
        <p14:creationId xmlns:p14="http://schemas.microsoft.com/office/powerpoint/2010/main" val="36835976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Overall Economic Outlook (cont.)</a:t>
            </a:r>
          </a:p>
        </p:txBody>
      </p:sp>
      <p:sp>
        <p:nvSpPr>
          <p:cNvPr id="3" name="Content Placeholder 2"/>
          <p:cNvSpPr>
            <a:spLocks noGrp="1"/>
          </p:cNvSpPr>
          <p:nvPr>
            <p:ph idx="1"/>
          </p:nvPr>
        </p:nvSpPr>
        <p:spPr>
          <a:xfrm>
            <a:off x="457200" y="884237"/>
            <a:ext cx="8229600" cy="5211763"/>
          </a:xfrm>
        </p:spPr>
        <p:txBody>
          <a:bodyPr/>
          <a:lstStyle/>
          <a:p>
            <a:pPr marL="0" indent="0">
              <a:buNone/>
            </a:pPr>
            <a:r>
              <a:rPr lang="en-US" sz="1600" b="1" dirty="0"/>
              <a:t>Construction &amp; Real Estate</a:t>
            </a:r>
          </a:p>
          <a:p>
            <a:r>
              <a:rPr lang="en-US" sz="1400" dirty="0"/>
              <a:t>Growth from the post-recession construction boom is leveling off as urban construction projects wrap up. However, growth is expected to remain flat until the end of the decade, rather than decreasing, as new construction projects sustain the current level of employment. </a:t>
            </a:r>
          </a:p>
          <a:p>
            <a:r>
              <a:rPr lang="en-US" sz="1400" dirty="0"/>
              <a:t>Construction employment will remain at its current level, sustained by residential developments in Central Oahu (</a:t>
            </a:r>
            <a:r>
              <a:rPr lang="en-US" sz="1400" dirty="0" err="1"/>
              <a:t>Hoopili</a:t>
            </a:r>
            <a:r>
              <a:rPr lang="en-US" sz="1400" dirty="0"/>
              <a:t> &amp; Koa Ridge) and several high-rise projects in Urban Honolulu.</a:t>
            </a:r>
          </a:p>
          <a:p>
            <a:r>
              <a:rPr lang="en-US" sz="1400" dirty="0"/>
              <a:t>Construction jobs will decrease throughout 2017 and into 2018 but will see offsetting increases through 2020 from residential and retail developments. Overall growth is flat.</a:t>
            </a:r>
          </a:p>
          <a:p>
            <a:r>
              <a:rPr lang="en-US" sz="1400" dirty="0"/>
              <a:t>Total Commitments to build will be highest in 2018 at $5.01 billion, up 5.5% from $4.75 billion in 2017. It will remain relatively flat through the end of the decade.</a:t>
            </a:r>
          </a:p>
          <a:p>
            <a:r>
              <a:rPr lang="en-US" sz="1400" dirty="0"/>
              <a:t>Additional funding has been approved for rail but estimated completion for full passenger service has been pushed to 2025</a:t>
            </a:r>
            <a:endParaRPr lang="en-US" sz="1400" b="1" dirty="0"/>
          </a:p>
          <a:p>
            <a:pPr marL="0" indent="0">
              <a:buNone/>
            </a:pPr>
            <a:endParaRPr lang="en-US" sz="1800" b="1" dirty="0"/>
          </a:p>
          <a:p>
            <a:pPr marL="0" indent="0">
              <a:buNone/>
            </a:pPr>
            <a:r>
              <a:rPr lang="en-US" sz="1600" b="1" dirty="0"/>
              <a:t>State and Federal Government</a:t>
            </a:r>
          </a:p>
          <a:p>
            <a:r>
              <a:rPr lang="en-US" sz="1400" dirty="0"/>
              <a:t>State General Fund (Tax) Revenues have fallen below projections and State discretionary spending will be cut 10%. </a:t>
            </a:r>
          </a:p>
          <a:p>
            <a:r>
              <a:rPr lang="en-US" sz="1400" dirty="0"/>
              <a:t>Total federal spending and its composition is uncertain due to the new administration</a:t>
            </a:r>
          </a:p>
          <a:p>
            <a:r>
              <a:rPr lang="en-US" sz="1400" dirty="0"/>
              <a:t>State and Federal hiring is expected to remain flat and payroll/employment growth will be minimal.</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48</a:t>
            </a:fld>
            <a:endParaRPr lang="en-US" dirty="0">
              <a:solidFill>
                <a:srgbClr val="FFFFFF"/>
              </a:solidFill>
            </a:endParaRPr>
          </a:p>
        </p:txBody>
      </p:sp>
    </p:spTree>
    <p:extLst>
      <p:ext uri="{BB962C8B-B14F-4D97-AF65-F5344CB8AC3E}">
        <p14:creationId xmlns:p14="http://schemas.microsoft.com/office/powerpoint/2010/main" val="40400272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e - Demographic Factors</a:t>
            </a:r>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quarter" idx="10"/>
          </p:nvPr>
        </p:nvSpPr>
        <p:spPr/>
        <p:txBody>
          <a:bodyPr/>
          <a:lstStyle/>
          <a:p>
            <a:fld id="{54961EED-B9D9-432A-BDC7-7D41A5B1F043}"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78D11F83-6AB6-428A-A997-920F9E1AD151}" type="slidenum">
              <a:rPr lang="en-US" smtClean="0"/>
              <a:pPr/>
              <a:t>49</a:t>
            </a:fld>
            <a:endParaRPr lang="en-US" dirty="0"/>
          </a:p>
        </p:txBody>
      </p:sp>
    </p:spTree>
    <p:extLst>
      <p:ext uri="{BB962C8B-B14F-4D97-AF65-F5344CB8AC3E}">
        <p14:creationId xmlns:p14="http://schemas.microsoft.com/office/powerpoint/2010/main" val="356483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5</a:t>
            </a:fld>
            <a:endParaRPr lang="en-US"/>
          </a:p>
        </p:txBody>
      </p:sp>
      <p:sp>
        <p:nvSpPr>
          <p:cNvPr id="6" name="Title 1"/>
          <p:cNvSpPr>
            <a:spLocks noGrp="1"/>
          </p:cNvSpPr>
          <p:nvPr>
            <p:ph type="title"/>
          </p:nvPr>
        </p:nvSpPr>
        <p:spPr/>
        <p:txBody>
          <a:bodyPr/>
          <a:lstStyle/>
          <a:p>
            <a:r>
              <a:rPr lang="en-US" dirty="0"/>
              <a:t>FEP Landscape</a:t>
            </a:r>
          </a:p>
        </p:txBody>
      </p:sp>
      <p:grpSp>
        <p:nvGrpSpPr>
          <p:cNvPr id="7" name="Group 6"/>
          <p:cNvGrpSpPr/>
          <p:nvPr/>
        </p:nvGrpSpPr>
        <p:grpSpPr>
          <a:xfrm>
            <a:off x="496822" y="1295400"/>
            <a:ext cx="4109909" cy="369332"/>
            <a:chOff x="609600" y="1552694"/>
            <a:chExt cx="7458072" cy="369332"/>
          </a:xfrm>
        </p:grpSpPr>
        <p:pic>
          <p:nvPicPr>
            <p:cNvPr id="8"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56266"/>
              <a:ext cx="7458072" cy="3657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647700" y="1552694"/>
              <a:ext cx="1860317" cy="369332"/>
            </a:xfrm>
            <a:prstGeom prst="rect">
              <a:avLst/>
            </a:prstGeom>
            <a:noFill/>
          </p:spPr>
          <p:txBody>
            <a:bodyPr wrap="none" rtlCol="0">
              <a:spAutoFit/>
            </a:bodyPr>
            <a:lstStyle/>
            <a:p>
              <a:r>
                <a:rPr lang="en-US" b="1" dirty="0">
                  <a:solidFill>
                    <a:schemeClr val="bg1"/>
                  </a:solidFill>
                </a:rPr>
                <a:t>Total Contracts</a:t>
              </a:r>
            </a:p>
          </p:txBody>
        </p:sp>
      </p:grpSp>
      <p:grpSp>
        <p:nvGrpSpPr>
          <p:cNvPr id="10" name="Group 9"/>
          <p:cNvGrpSpPr/>
          <p:nvPr/>
        </p:nvGrpSpPr>
        <p:grpSpPr>
          <a:xfrm>
            <a:off x="4724400" y="1276350"/>
            <a:ext cx="4109909" cy="383143"/>
            <a:chOff x="496822" y="4026456"/>
            <a:chExt cx="7458072" cy="383143"/>
          </a:xfrm>
        </p:grpSpPr>
        <p:pic>
          <p:nvPicPr>
            <p:cNvPr id="11"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822" y="4043839"/>
              <a:ext cx="7458072" cy="3657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12" name="TextBox 11"/>
            <p:cNvSpPr txBox="1"/>
            <p:nvPr/>
          </p:nvSpPr>
          <p:spPr>
            <a:xfrm>
              <a:off x="515872" y="4026456"/>
              <a:ext cx="1796197" cy="369332"/>
            </a:xfrm>
            <a:prstGeom prst="rect">
              <a:avLst/>
            </a:prstGeom>
            <a:noFill/>
          </p:spPr>
          <p:txBody>
            <a:bodyPr wrap="none" rtlCol="0">
              <a:spAutoFit/>
            </a:bodyPr>
            <a:lstStyle/>
            <a:p>
              <a:r>
                <a:rPr lang="en-US" b="1" dirty="0">
                  <a:solidFill>
                    <a:schemeClr val="bg1"/>
                  </a:solidFill>
                </a:rPr>
                <a:t>Total Members</a:t>
              </a:r>
            </a:p>
          </p:txBody>
        </p:sp>
      </p:grpSp>
      <p:grpSp>
        <p:nvGrpSpPr>
          <p:cNvPr id="23" name="Group 22"/>
          <p:cNvGrpSpPr/>
          <p:nvPr/>
        </p:nvGrpSpPr>
        <p:grpSpPr>
          <a:xfrm>
            <a:off x="649717" y="1929884"/>
            <a:ext cx="3920931" cy="369332"/>
            <a:chOff x="685800" y="1939409"/>
            <a:chExt cx="3920931" cy="369332"/>
          </a:xfrm>
        </p:grpSpPr>
        <p:sp>
          <p:nvSpPr>
            <p:cNvPr id="13" name="TextBox 12"/>
            <p:cNvSpPr txBox="1"/>
            <p:nvPr/>
          </p:nvSpPr>
          <p:spPr>
            <a:xfrm>
              <a:off x="685800" y="1939409"/>
              <a:ext cx="2544286" cy="369332"/>
            </a:xfrm>
            <a:prstGeom prst="rect">
              <a:avLst/>
            </a:prstGeom>
            <a:noFill/>
          </p:spPr>
          <p:txBody>
            <a:bodyPr wrap="none" rtlCol="0">
              <a:spAutoFit/>
            </a:bodyPr>
            <a:lstStyle/>
            <a:p>
              <a:r>
                <a:rPr lang="en-US" dirty="0">
                  <a:solidFill>
                    <a:schemeClr val="accent2"/>
                  </a:solidFill>
                </a:rPr>
                <a:t>Basic Option Contracts</a:t>
              </a:r>
            </a:p>
          </p:txBody>
        </p:sp>
        <p:sp>
          <p:nvSpPr>
            <p:cNvPr id="15" name="TextBox 14"/>
            <p:cNvSpPr txBox="1"/>
            <p:nvPr/>
          </p:nvSpPr>
          <p:spPr>
            <a:xfrm>
              <a:off x="3844984" y="1939409"/>
              <a:ext cx="761747" cy="369332"/>
            </a:xfrm>
            <a:prstGeom prst="rect">
              <a:avLst/>
            </a:prstGeom>
            <a:noFill/>
          </p:spPr>
          <p:txBody>
            <a:bodyPr wrap="none" rtlCol="0">
              <a:spAutoFit/>
            </a:bodyPr>
            <a:lstStyle/>
            <a:p>
              <a:r>
                <a:rPr lang="en-US" dirty="0">
                  <a:solidFill>
                    <a:schemeClr val="accent2"/>
                  </a:solidFill>
                </a:rPr>
                <a:t>1,081</a:t>
              </a:r>
            </a:p>
          </p:txBody>
        </p:sp>
      </p:grpSp>
      <p:grpSp>
        <p:nvGrpSpPr>
          <p:cNvPr id="24" name="Group 23"/>
          <p:cNvGrpSpPr/>
          <p:nvPr/>
        </p:nvGrpSpPr>
        <p:grpSpPr>
          <a:xfrm>
            <a:off x="649717" y="2348984"/>
            <a:ext cx="3920931" cy="369332"/>
            <a:chOff x="685800" y="2526268"/>
            <a:chExt cx="3920931" cy="369332"/>
          </a:xfrm>
        </p:grpSpPr>
        <p:sp>
          <p:nvSpPr>
            <p:cNvPr id="14" name="TextBox 13"/>
            <p:cNvSpPr txBox="1"/>
            <p:nvPr/>
          </p:nvSpPr>
          <p:spPr>
            <a:xfrm>
              <a:off x="685800" y="2526268"/>
              <a:ext cx="2916183" cy="369332"/>
            </a:xfrm>
            <a:prstGeom prst="rect">
              <a:avLst/>
            </a:prstGeom>
            <a:noFill/>
          </p:spPr>
          <p:txBody>
            <a:bodyPr wrap="none" rtlCol="0">
              <a:spAutoFit/>
            </a:bodyPr>
            <a:lstStyle/>
            <a:p>
              <a:r>
                <a:rPr lang="en-US" dirty="0">
                  <a:solidFill>
                    <a:schemeClr val="accent2"/>
                  </a:solidFill>
                </a:rPr>
                <a:t>Standard Option Contracts</a:t>
              </a:r>
            </a:p>
          </p:txBody>
        </p:sp>
        <p:sp>
          <p:nvSpPr>
            <p:cNvPr id="16" name="TextBox 15"/>
            <p:cNvSpPr txBox="1"/>
            <p:nvPr/>
          </p:nvSpPr>
          <p:spPr>
            <a:xfrm>
              <a:off x="3844984" y="2526268"/>
              <a:ext cx="761747" cy="369332"/>
            </a:xfrm>
            <a:prstGeom prst="rect">
              <a:avLst/>
            </a:prstGeom>
            <a:noFill/>
          </p:spPr>
          <p:txBody>
            <a:bodyPr wrap="none" rtlCol="0">
              <a:spAutoFit/>
            </a:bodyPr>
            <a:lstStyle/>
            <a:p>
              <a:r>
                <a:rPr lang="en-US" dirty="0">
                  <a:solidFill>
                    <a:schemeClr val="accent2"/>
                  </a:solidFill>
                </a:rPr>
                <a:t>1,853</a:t>
              </a:r>
            </a:p>
          </p:txBody>
        </p:sp>
      </p:grpSp>
      <p:grpSp>
        <p:nvGrpSpPr>
          <p:cNvPr id="25" name="Group 24"/>
          <p:cNvGrpSpPr/>
          <p:nvPr/>
        </p:nvGrpSpPr>
        <p:grpSpPr>
          <a:xfrm>
            <a:off x="4734898" y="1929884"/>
            <a:ext cx="3920932" cy="369332"/>
            <a:chOff x="685799" y="4518541"/>
            <a:chExt cx="3920932" cy="369332"/>
          </a:xfrm>
        </p:grpSpPr>
        <p:sp>
          <p:nvSpPr>
            <p:cNvPr id="17" name="TextBox 16"/>
            <p:cNvSpPr txBox="1"/>
            <p:nvPr/>
          </p:nvSpPr>
          <p:spPr>
            <a:xfrm>
              <a:off x="685799" y="4518541"/>
              <a:ext cx="2518638" cy="369332"/>
            </a:xfrm>
            <a:prstGeom prst="rect">
              <a:avLst/>
            </a:prstGeom>
            <a:noFill/>
          </p:spPr>
          <p:txBody>
            <a:bodyPr wrap="none" rtlCol="0">
              <a:spAutoFit/>
            </a:bodyPr>
            <a:lstStyle/>
            <a:p>
              <a:r>
                <a:rPr lang="en-US" dirty="0">
                  <a:solidFill>
                    <a:schemeClr val="accent2"/>
                  </a:solidFill>
                </a:rPr>
                <a:t>Basic Option Members</a:t>
              </a:r>
            </a:p>
          </p:txBody>
        </p:sp>
        <p:sp>
          <p:nvSpPr>
            <p:cNvPr id="19" name="TextBox 18"/>
            <p:cNvSpPr txBox="1"/>
            <p:nvPr/>
          </p:nvSpPr>
          <p:spPr>
            <a:xfrm>
              <a:off x="3844984" y="4518541"/>
              <a:ext cx="761747" cy="369332"/>
            </a:xfrm>
            <a:prstGeom prst="rect">
              <a:avLst/>
            </a:prstGeom>
            <a:noFill/>
          </p:spPr>
          <p:txBody>
            <a:bodyPr wrap="none" rtlCol="0">
              <a:spAutoFit/>
            </a:bodyPr>
            <a:lstStyle/>
            <a:p>
              <a:r>
                <a:rPr lang="en-US" dirty="0">
                  <a:solidFill>
                    <a:schemeClr val="accent2"/>
                  </a:solidFill>
                </a:rPr>
                <a:t>2,407</a:t>
              </a:r>
            </a:p>
          </p:txBody>
        </p:sp>
      </p:grpSp>
      <p:grpSp>
        <p:nvGrpSpPr>
          <p:cNvPr id="26" name="Group 25"/>
          <p:cNvGrpSpPr/>
          <p:nvPr/>
        </p:nvGrpSpPr>
        <p:grpSpPr>
          <a:xfrm>
            <a:off x="4734898" y="2348984"/>
            <a:ext cx="3920932" cy="369332"/>
            <a:chOff x="685799" y="5105400"/>
            <a:chExt cx="3920932" cy="369332"/>
          </a:xfrm>
        </p:grpSpPr>
        <p:sp>
          <p:nvSpPr>
            <p:cNvPr id="18" name="TextBox 17"/>
            <p:cNvSpPr txBox="1"/>
            <p:nvPr/>
          </p:nvSpPr>
          <p:spPr>
            <a:xfrm>
              <a:off x="685799" y="5105400"/>
              <a:ext cx="2890535" cy="369332"/>
            </a:xfrm>
            <a:prstGeom prst="rect">
              <a:avLst/>
            </a:prstGeom>
            <a:noFill/>
          </p:spPr>
          <p:txBody>
            <a:bodyPr wrap="none" rtlCol="0">
              <a:spAutoFit/>
            </a:bodyPr>
            <a:lstStyle/>
            <a:p>
              <a:r>
                <a:rPr lang="en-US" dirty="0">
                  <a:solidFill>
                    <a:schemeClr val="accent2"/>
                  </a:solidFill>
                </a:rPr>
                <a:t>Standard Option Members</a:t>
              </a:r>
            </a:p>
          </p:txBody>
        </p:sp>
        <p:sp>
          <p:nvSpPr>
            <p:cNvPr id="20" name="TextBox 19"/>
            <p:cNvSpPr txBox="1"/>
            <p:nvPr/>
          </p:nvSpPr>
          <p:spPr>
            <a:xfrm>
              <a:off x="3844984" y="5105400"/>
              <a:ext cx="761747" cy="369332"/>
            </a:xfrm>
            <a:prstGeom prst="rect">
              <a:avLst/>
            </a:prstGeom>
            <a:noFill/>
          </p:spPr>
          <p:txBody>
            <a:bodyPr wrap="none" rtlCol="0">
              <a:spAutoFit/>
            </a:bodyPr>
            <a:lstStyle/>
            <a:p>
              <a:r>
                <a:rPr lang="en-US" dirty="0">
                  <a:solidFill>
                    <a:schemeClr val="accent2"/>
                  </a:solidFill>
                </a:rPr>
                <a:t>3,475</a:t>
              </a:r>
            </a:p>
          </p:txBody>
        </p:sp>
      </p:grpSp>
      <p:sp>
        <p:nvSpPr>
          <p:cNvPr id="21" name="TextBox 20"/>
          <p:cNvSpPr txBox="1"/>
          <p:nvPr/>
        </p:nvSpPr>
        <p:spPr>
          <a:xfrm>
            <a:off x="3808901" y="2780526"/>
            <a:ext cx="761747" cy="369332"/>
          </a:xfrm>
          <a:prstGeom prst="rect">
            <a:avLst/>
          </a:prstGeom>
          <a:solidFill>
            <a:srgbClr val="FFFF66"/>
          </a:solidFill>
          <a:ln w="38100">
            <a:solidFill>
              <a:schemeClr val="accent2"/>
            </a:solidFill>
          </a:ln>
        </p:spPr>
        <p:txBody>
          <a:bodyPr wrap="none" rtlCol="0">
            <a:spAutoFit/>
          </a:bodyPr>
          <a:lstStyle/>
          <a:p>
            <a:r>
              <a:rPr lang="en-US" b="1" dirty="0">
                <a:solidFill>
                  <a:schemeClr val="accent2"/>
                </a:solidFill>
              </a:rPr>
              <a:t>2,934</a:t>
            </a:r>
          </a:p>
        </p:txBody>
      </p:sp>
      <p:sp>
        <p:nvSpPr>
          <p:cNvPr id="22" name="TextBox 21"/>
          <p:cNvSpPr txBox="1"/>
          <p:nvPr/>
        </p:nvSpPr>
        <p:spPr>
          <a:xfrm>
            <a:off x="7894083" y="2780526"/>
            <a:ext cx="761747" cy="369332"/>
          </a:xfrm>
          <a:prstGeom prst="rect">
            <a:avLst/>
          </a:prstGeom>
          <a:solidFill>
            <a:srgbClr val="FFFF66"/>
          </a:solidFill>
          <a:ln w="38100">
            <a:solidFill>
              <a:schemeClr val="accent2"/>
            </a:solidFill>
          </a:ln>
        </p:spPr>
        <p:txBody>
          <a:bodyPr wrap="none" rtlCol="0">
            <a:spAutoFit/>
          </a:bodyPr>
          <a:lstStyle/>
          <a:p>
            <a:r>
              <a:rPr lang="en-US" b="1" dirty="0">
                <a:solidFill>
                  <a:schemeClr val="accent2"/>
                </a:solidFill>
              </a:rPr>
              <a:t>5,882</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4531" y="3324225"/>
            <a:ext cx="4762500" cy="2943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567263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6086"/>
            <a:ext cx="8610600" cy="822984"/>
          </a:xfrm>
        </p:spPr>
        <p:txBody>
          <a:bodyPr/>
          <a:lstStyle/>
          <a:p>
            <a:r>
              <a:rPr lang="en-US" sz="2400" dirty="0"/>
              <a:t>Income Distribution of FEP Active Subscribers by plan</a:t>
            </a:r>
          </a:p>
        </p:txBody>
      </p:sp>
      <p:sp>
        <p:nvSpPr>
          <p:cNvPr id="4" name="Date Placeholder 3"/>
          <p:cNvSpPr>
            <a:spLocks noGrp="1"/>
          </p:cNvSpPr>
          <p:nvPr>
            <p:ph type="dt" sz="quarter" idx="10"/>
          </p:nvPr>
        </p:nvSpPr>
        <p:spPr/>
        <p:txBody>
          <a:bodyPr/>
          <a:lstStyle/>
          <a:p>
            <a:r>
              <a:rPr lang="en-US" dirty="0"/>
              <a:t>Source: OPM HBDF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pPr/>
              <a:t>50</a:t>
            </a:fld>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791370950"/>
              </p:ext>
            </p:extLst>
          </p:nvPr>
        </p:nvGraphicFramePr>
        <p:xfrm>
          <a:off x="76200" y="914401"/>
          <a:ext cx="8915400" cy="449579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28600" y="5458440"/>
            <a:ext cx="8610600" cy="789960"/>
          </a:xfrm>
          <a:prstGeom prst="rect">
            <a:avLst/>
          </a:prstGeom>
          <a:noFill/>
        </p:spPr>
        <p:txBody>
          <a:bodyPr wrap="square" rtlCol="0">
            <a:spAutoFit/>
          </a:bodyPr>
          <a:lstStyle/>
          <a:p>
            <a:pPr marL="285750" indent="-285750">
              <a:spcAft>
                <a:spcPts val="384"/>
              </a:spcAft>
              <a:buFont typeface="Arial" panose="020B0604020202020204" pitchFamily="34" charset="0"/>
              <a:buChar char="•"/>
            </a:pPr>
            <a:r>
              <a:rPr lang="en-US" sz="1400" dirty="0"/>
              <a:t>Active BCBS subscribers tend to have higher incomes, especially on the BCBS Standard Plan</a:t>
            </a:r>
          </a:p>
          <a:p>
            <a:pPr marL="285750" indent="-285750">
              <a:spcAft>
                <a:spcPts val="384"/>
              </a:spcAft>
              <a:buFont typeface="Arial" panose="020B0604020202020204" pitchFamily="34" charset="0"/>
              <a:buChar char="•"/>
            </a:pPr>
            <a:r>
              <a:rPr lang="en-US" sz="1400" dirty="0"/>
              <a:t>Compared to the total FEHB population mix, BCBS plans have a higher proportion of members with incomes higher than $90K</a:t>
            </a:r>
          </a:p>
        </p:txBody>
      </p:sp>
    </p:spTree>
    <p:extLst>
      <p:ext uri="{BB962C8B-B14F-4D97-AF65-F5344CB8AC3E}">
        <p14:creationId xmlns:p14="http://schemas.microsoft.com/office/powerpoint/2010/main" val="31487005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6086"/>
            <a:ext cx="8610600" cy="822984"/>
          </a:xfrm>
        </p:spPr>
        <p:txBody>
          <a:bodyPr/>
          <a:lstStyle/>
          <a:p>
            <a:r>
              <a:rPr lang="en-US" sz="2400" dirty="0"/>
              <a:t>Age Distribution of FEP Active Subscribers by plan</a:t>
            </a:r>
          </a:p>
        </p:txBody>
      </p:sp>
      <p:sp>
        <p:nvSpPr>
          <p:cNvPr id="4" name="Date Placeholder 3"/>
          <p:cNvSpPr>
            <a:spLocks noGrp="1"/>
          </p:cNvSpPr>
          <p:nvPr>
            <p:ph type="dt" sz="quarter" idx="10"/>
          </p:nvPr>
        </p:nvSpPr>
        <p:spPr/>
        <p:txBody>
          <a:bodyPr/>
          <a:lstStyle/>
          <a:p>
            <a:r>
              <a:rPr lang="en-US" dirty="0"/>
              <a:t>Source: OPM HBDF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pPr/>
              <a:t>51</a:t>
            </a:fld>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952108986"/>
              </p:ext>
            </p:extLst>
          </p:nvPr>
        </p:nvGraphicFramePr>
        <p:xfrm>
          <a:off x="228600" y="762000"/>
          <a:ext cx="8686800" cy="5410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577281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880"/>
            <a:ext cx="8534400" cy="868362"/>
          </a:xfrm>
        </p:spPr>
        <p:txBody>
          <a:bodyPr/>
          <a:lstStyle/>
          <a:p>
            <a:r>
              <a:rPr lang="en-US" sz="2800" dirty="0"/>
              <a:t>Demographics of the Federal Workforce</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678621446"/>
              </p:ext>
            </p:extLst>
          </p:nvPr>
        </p:nvGraphicFramePr>
        <p:xfrm>
          <a:off x="76199" y="3667874"/>
          <a:ext cx="8991602" cy="2667001"/>
        </p:xfrm>
        <a:graphic>
          <a:graphicData uri="http://schemas.openxmlformats.org/drawingml/2006/table">
            <a:tbl>
              <a:tblPr/>
              <a:tblGrid>
                <a:gridCol w="2633552">
                  <a:extLst>
                    <a:ext uri="{9D8B030D-6E8A-4147-A177-3AD203B41FA5}">
                      <a16:colId xmlns:a16="http://schemas.microsoft.com/office/drawing/2014/main" val="20000"/>
                    </a:ext>
                  </a:extLst>
                </a:gridCol>
                <a:gridCol w="610678">
                  <a:extLst>
                    <a:ext uri="{9D8B030D-6E8A-4147-A177-3AD203B41FA5}">
                      <a16:colId xmlns:a16="http://schemas.microsoft.com/office/drawing/2014/main" val="20001"/>
                    </a:ext>
                  </a:extLst>
                </a:gridCol>
                <a:gridCol w="1175371">
                  <a:extLst>
                    <a:ext uri="{9D8B030D-6E8A-4147-A177-3AD203B41FA5}">
                      <a16:colId xmlns:a16="http://schemas.microsoft.com/office/drawing/2014/main" val="20002"/>
                    </a:ext>
                  </a:extLst>
                </a:gridCol>
                <a:gridCol w="2663631">
                  <a:extLst>
                    <a:ext uri="{9D8B030D-6E8A-4147-A177-3AD203B41FA5}">
                      <a16:colId xmlns:a16="http://schemas.microsoft.com/office/drawing/2014/main" val="20003"/>
                    </a:ext>
                  </a:extLst>
                </a:gridCol>
                <a:gridCol w="610678">
                  <a:extLst>
                    <a:ext uri="{9D8B030D-6E8A-4147-A177-3AD203B41FA5}">
                      <a16:colId xmlns:a16="http://schemas.microsoft.com/office/drawing/2014/main" val="20004"/>
                    </a:ext>
                  </a:extLst>
                </a:gridCol>
                <a:gridCol w="1297692">
                  <a:extLst>
                    <a:ext uri="{9D8B030D-6E8A-4147-A177-3AD203B41FA5}">
                      <a16:colId xmlns:a16="http://schemas.microsoft.com/office/drawing/2014/main" val="20005"/>
                    </a:ext>
                  </a:extLst>
                </a:gridCol>
              </a:tblGrid>
              <a:tr h="369508">
                <a:tc gridSpan="3">
                  <a:txBody>
                    <a:bodyPr/>
                    <a:lstStyle/>
                    <a:p>
                      <a:pPr algn="ctr" fontAlgn="ctr"/>
                      <a:r>
                        <a:rPr lang="en-US" sz="1600" b="1" i="0" u="none" strike="noStrike" dirty="0">
                          <a:solidFill>
                            <a:srgbClr val="FFFFFF"/>
                          </a:solidFill>
                          <a:effectLst/>
                          <a:latin typeface="Calibri"/>
                        </a:rPr>
                        <a:t>Top 6 White Collar Occupations</a:t>
                      </a:r>
                    </a:p>
                  </a:txBody>
                  <a:tcPr marL="4123" marR="4123" marT="4123" marB="0" anchor="ctr">
                    <a:lnL w="6350" cap="flat" cmpd="sng" algn="ctr">
                      <a:solidFill>
                        <a:srgbClr val="FFFFFF"/>
                      </a:solidFill>
                      <a:prstDash val="dash"/>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dash"/>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solidFill>
                            <a:srgbClr val="FFFFFF"/>
                          </a:solidFill>
                          <a:effectLst/>
                          <a:latin typeface="Calibri"/>
                        </a:rPr>
                        <a:t>Top 6 Blue Collar Occupations</a:t>
                      </a:r>
                    </a:p>
                  </a:txBody>
                  <a:tcPr marL="4123" marR="4123" marT="4123" marB="0" anchor="ctr">
                    <a:lnL w="12700" cap="flat" cmpd="sng" algn="ctr">
                      <a:solidFill>
                        <a:srgbClr val="FFFFFF"/>
                      </a:solidFill>
                      <a:prstDash val="solid"/>
                      <a:round/>
                      <a:headEnd type="none" w="med" len="med"/>
                      <a:tailEnd type="none" w="med" len="med"/>
                    </a:lnL>
                    <a:lnR w="6350" cap="flat" cmpd="sng" algn="ctr">
                      <a:solidFill>
                        <a:srgbClr val="FFFFFF"/>
                      </a:solidFill>
                      <a:prstDash val="dash"/>
                      <a:round/>
                      <a:headEnd type="none" w="med" len="med"/>
                      <a:tailEnd type="none" w="med" len="med"/>
                    </a:lnR>
                    <a:lnT w="6350" cap="flat" cmpd="sng" algn="ctr">
                      <a:solidFill>
                        <a:srgbClr val="FFFFFF"/>
                      </a:solidFill>
                      <a:prstDash val="dash"/>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38413">
                <a:tc>
                  <a:txBody>
                    <a:bodyPr/>
                    <a:lstStyle/>
                    <a:p>
                      <a:pPr algn="l" fontAlgn="b"/>
                      <a:r>
                        <a:rPr lang="en-US" sz="1400" b="1" i="0" u="none" strike="noStrike" dirty="0">
                          <a:solidFill>
                            <a:srgbClr val="000000"/>
                          </a:solidFill>
                          <a:effectLst/>
                          <a:latin typeface="Calibri"/>
                        </a:rPr>
                        <a:t>Occupation</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CE6F1"/>
                    </a:solidFill>
                  </a:tcPr>
                </a:tc>
                <a:tc>
                  <a:txBody>
                    <a:bodyPr/>
                    <a:lstStyle/>
                    <a:p>
                      <a:pPr algn="ctr" fontAlgn="b"/>
                      <a:r>
                        <a:rPr lang="en-US" sz="1400" b="1" i="0" u="none" strike="noStrike" dirty="0">
                          <a:solidFill>
                            <a:srgbClr val="000000"/>
                          </a:solidFill>
                          <a:effectLst/>
                          <a:latin typeface="Calibri"/>
                        </a:rPr>
                        <a:t>Count</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CE6F1"/>
                    </a:solidFill>
                  </a:tcPr>
                </a:tc>
                <a:tc>
                  <a:txBody>
                    <a:bodyPr/>
                    <a:lstStyle/>
                    <a:p>
                      <a:pPr algn="ctr" fontAlgn="b"/>
                      <a:r>
                        <a:rPr lang="en-US" sz="1400" b="1" i="0" u="none" strike="noStrike" dirty="0">
                          <a:solidFill>
                            <a:srgbClr val="000000"/>
                          </a:solidFill>
                          <a:effectLst/>
                          <a:latin typeface="Calibri"/>
                        </a:rPr>
                        <a:t>% of Total Workforce</a:t>
                      </a:r>
                    </a:p>
                  </a:txBody>
                  <a:tcPr marL="4123" marR="4123" marT="4123" marB="0" anchor="b">
                    <a:lnL w="6350" cap="flat" cmpd="sng" algn="ctr">
                      <a:solidFill>
                        <a:srgbClr val="808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CE6F1"/>
                    </a:solidFill>
                  </a:tcPr>
                </a:tc>
                <a:tc>
                  <a:txBody>
                    <a:bodyPr/>
                    <a:lstStyle/>
                    <a:p>
                      <a:pPr algn="l" fontAlgn="b"/>
                      <a:r>
                        <a:rPr lang="en-US" sz="1400" b="1" i="0" u="none" strike="noStrike" dirty="0">
                          <a:solidFill>
                            <a:srgbClr val="000000"/>
                          </a:solidFill>
                          <a:effectLst/>
                          <a:latin typeface="Calibri"/>
                        </a:rPr>
                        <a:t>Occupation</a:t>
                      </a:r>
                    </a:p>
                  </a:txBody>
                  <a:tcPr marL="4123" marR="4123" marT="4123" marB="0" anchor="b">
                    <a:lnL w="1270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CE6F1"/>
                    </a:solidFill>
                  </a:tcPr>
                </a:tc>
                <a:tc>
                  <a:txBody>
                    <a:bodyPr/>
                    <a:lstStyle/>
                    <a:p>
                      <a:pPr algn="ctr" fontAlgn="b"/>
                      <a:r>
                        <a:rPr lang="en-US" sz="1400" b="1" i="0" u="none" strike="noStrike" dirty="0">
                          <a:solidFill>
                            <a:srgbClr val="000000"/>
                          </a:solidFill>
                          <a:effectLst/>
                          <a:latin typeface="Calibri"/>
                        </a:rPr>
                        <a:t>Count</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CE6F1"/>
                    </a:solidFill>
                  </a:tcPr>
                </a:tc>
                <a:tc>
                  <a:txBody>
                    <a:bodyPr/>
                    <a:lstStyle/>
                    <a:p>
                      <a:pPr algn="ctr" fontAlgn="b"/>
                      <a:r>
                        <a:rPr lang="en-US" sz="1400" b="1" i="0" u="none" strike="noStrike" dirty="0">
                          <a:solidFill>
                            <a:srgbClr val="000000"/>
                          </a:solidFill>
                          <a:effectLst/>
                          <a:latin typeface="Calibri"/>
                        </a:rPr>
                        <a:t>% of Total Workforce</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1"/>
                  </a:ext>
                </a:extLst>
              </a:tr>
              <a:tr h="242490">
                <a:tc>
                  <a:txBody>
                    <a:bodyPr/>
                    <a:lstStyle/>
                    <a:p>
                      <a:pPr algn="l" fontAlgn="b"/>
                      <a:r>
                        <a:rPr lang="en-US" sz="1200" b="0" i="0" u="none" strike="noStrike">
                          <a:solidFill>
                            <a:srgbClr val="000000"/>
                          </a:solidFill>
                          <a:effectLst/>
                          <a:latin typeface="Calibri"/>
                        </a:rPr>
                        <a:t>General, Admin, Clerical &amp; Ofice Services</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3,226</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15%</a:t>
                      </a:r>
                    </a:p>
                  </a:txBody>
                  <a:tcPr marL="4123" marR="4123" marT="4123" marB="0" anchor="ctr">
                    <a:lnL w="6350" cap="flat" cmpd="sng" algn="ctr">
                      <a:solidFill>
                        <a:srgbClr val="808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l" fontAlgn="b"/>
                      <a:r>
                        <a:rPr lang="en-US" sz="1200" b="0" i="0" u="none" strike="noStrike">
                          <a:solidFill>
                            <a:srgbClr val="000000"/>
                          </a:solidFill>
                          <a:effectLst/>
                          <a:latin typeface="Calibri"/>
                        </a:rPr>
                        <a:t>Industrial Equipment Maintenance</a:t>
                      </a:r>
                    </a:p>
                  </a:txBody>
                  <a:tcPr marL="4123" marR="4123" marT="4123" marB="0" anchor="b">
                    <a:lnL w="1270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686</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3%</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002"/>
                  </a:ext>
                </a:extLst>
              </a:tr>
              <a:tr h="461882">
                <a:tc>
                  <a:txBody>
                    <a:bodyPr/>
                    <a:lstStyle/>
                    <a:p>
                      <a:pPr algn="l" fontAlgn="b"/>
                      <a:r>
                        <a:rPr lang="en-US" sz="1200" b="0" i="0" u="none" strike="noStrike">
                          <a:solidFill>
                            <a:srgbClr val="000000"/>
                          </a:solidFill>
                          <a:effectLst/>
                          <a:latin typeface="Calibri"/>
                        </a:rPr>
                        <a:t>Medical, Hospital, Dental and Public Health</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2,556</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12%</a:t>
                      </a:r>
                    </a:p>
                  </a:txBody>
                  <a:tcPr marL="4123" marR="4123" marT="4123" marB="0" anchor="ctr">
                    <a:lnL w="6350" cap="flat" cmpd="sng" algn="ctr">
                      <a:solidFill>
                        <a:srgbClr val="808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a:rPr>
                        <a:t>General Maintenance and Operations Work</a:t>
                      </a:r>
                    </a:p>
                  </a:txBody>
                  <a:tcPr marL="4123" marR="4123" marT="4123" marB="0" anchor="b">
                    <a:lnL w="1270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a:rPr>
                        <a:t>575</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a:rPr>
                        <a:t>3%</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3"/>
                  </a:ext>
                </a:extLst>
              </a:tr>
              <a:tr h="230942">
                <a:tc>
                  <a:txBody>
                    <a:bodyPr/>
                    <a:lstStyle/>
                    <a:p>
                      <a:pPr algn="l" fontAlgn="b"/>
                      <a:r>
                        <a:rPr lang="en-US" sz="1200" b="0" i="0" u="none" strike="noStrike">
                          <a:solidFill>
                            <a:srgbClr val="000000"/>
                          </a:solidFill>
                          <a:effectLst/>
                          <a:latin typeface="Calibri"/>
                        </a:rPr>
                        <a:t>Engineering and Architecture</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2,071</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9%</a:t>
                      </a:r>
                    </a:p>
                  </a:txBody>
                  <a:tcPr marL="4123" marR="4123" marT="4123" marB="0" anchor="ctr">
                    <a:lnL w="6350" cap="flat" cmpd="sng" algn="ctr">
                      <a:solidFill>
                        <a:srgbClr val="808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l" fontAlgn="b"/>
                      <a:r>
                        <a:rPr lang="en-US" sz="1200" b="0" i="0" u="none" strike="noStrike">
                          <a:solidFill>
                            <a:srgbClr val="000000"/>
                          </a:solidFill>
                          <a:effectLst/>
                          <a:latin typeface="Calibri"/>
                        </a:rPr>
                        <a:t>Electrical Installation and Maintenance</a:t>
                      </a:r>
                    </a:p>
                  </a:txBody>
                  <a:tcPr marL="4123" marR="4123" marT="4123" marB="0" anchor="b">
                    <a:lnL w="1270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411</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2%</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r h="230942">
                <a:tc>
                  <a:txBody>
                    <a:bodyPr/>
                    <a:lstStyle/>
                    <a:p>
                      <a:pPr algn="l" fontAlgn="b"/>
                      <a:r>
                        <a:rPr lang="en-US" sz="1200" b="0" i="0" u="none" strike="noStrike">
                          <a:solidFill>
                            <a:srgbClr val="000000"/>
                          </a:solidFill>
                          <a:effectLst/>
                          <a:latin typeface="Calibri"/>
                        </a:rPr>
                        <a:t>Information Technology</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1,157</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5%</a:t>
                      </a:r>
                    </a:p>
                  </a:txBody>
                  <a:tcPr marL="4123" marR="4123" marT="4123" marB="0" anchor="ctr">
                    <a:lnL w="6350" cap="flat" cmpd="sng" algn="ctr">
                      <a:solidFill>
                        <a:srgbClr val="808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bri"/>
                        </a:rPr>
                        <a:t>Plumbing and Pipefitting</a:t>
                      </a:r>
                    </a:p>
                  </a:txBody>
                  <a:tcPr marL="4123" marR="4123" marT="4123" marB="0" anchor="b">
                    <a:lnL w="1270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389</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2%</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5"/>
                  </a:ext>
                </a:extLst>
              </a:tr>
              <a:tr h="230942">
                <a:tc>
                  <a:txBody>
                    <a:bodyPr/>
                    <a:lstStyle/>
                    <a:p>
                      <a:pPr algn="l" fontAlgn="b"/>
                      <a:r>
                        <a:rPr lang="en-US" sz="1200" b="0" i="0" u="none" strike="noStrike">
                          <a:solidFill>
                            <a:srgbClr val="000000"/>
                          </a:solidFill>
                          <a:effectLst/>
                          <a:latin typeface="Calibri"/>
                        </a:rPr>
                        <a:t>Miscellaneous Occupations</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1,070</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5%</a:t>
                      </a:r>
                    </a:p>
                  </a:txBody>
                  <a:tcPr marL="4123" marR="4123" marT="4123" marB="0" anchor="ctr">
                    <a:lnL w="6350" cap="flat" cmpd="sng" algn="ctr">
                      <a:solidFill>
                        <a:srgbClr val="808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l" fontAlgn="b"/>
                      <a:r>
                        <a:rPr lang="en-US" sz="1200" b="0" i="0" u="none" strike="noStrike">
                          <a:solidFill>
                            <a:srgbClr val="000000"/>
                          </a:solidFill>
                          <a:effectLst/>
                          <a:latin typeface="Calibri"/>
                        </a:rPr>
                        <a:t>Warehouse and Stock Handling</a:t>
                      </a:r>
                    </a:p>
                  </a:txBody>
                  <a:tcPr marL="4123" marR="4123" marT="4123" marB="0" anchor="b">
                    <a:lnL w="1270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362</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tc>
                  <a:txBody>
                    <a:bodyPr/>
                    <a:lstStyle/>
                    <a:p>
                      <a:pPr algn="ctr" fontAlgn="ctr"/>
                      <a:r>
                        <a:rPr lang="en-US" sz="1200" b="0" i="0" u="none" strike="noStrike">
                          <a:solidFill>
                            <a:srgbClr val="000000"/>
                          </a:solidFill>
                          <a:effectLst/>
                          <a:latin typeface="Calibri"/>
                        </a:rPr>
                        <a:t>2%</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006"/>
                  </a:ext>
                </a:extLst>
              </a:tr>
              <a:tr h="461882">
                <a:tc>
                  <a:txBody>
                    <a:bodyPr/>
                    <a:lstStyle/>
                    <a:p>
                      <a:pPr algn="l" fontAlgn="b"/>
                      <a:r>
                        <a:rPr lang="en-US" sz="1200" b="0" i="0" u="none" strike="noStrike">
                          <a:solidFill>
                            <a:srgbClr val="000000"/>
                          </a:solidFill>
                          <a:effectLst/>
                          <a:latin typeface="Calibri"/>
                        </a:rPr>
                        <a:t>Business and Industry</a:t>
                      </a:r>
                    </a:p>
                  </a:txBody>
                  <a:tcPr marL="4123" marR="4123" marT="4123"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1,034</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5%</a:t>
                      </a:r>
                    </a:p>
                  </a:txBody>
                  <a:tcPr marL="4123" marR="4123" marT="4123" marB="0" anchor="ctr">
                    <a:lnL w="6350" cap="flat" cmpd="sng" algn="ctr">
                      <a:solidFill>
                        <a:srgbClr val="80808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bri"/>
                        </a:rPr>
                        <a:t>Electronic Equipment Installation &amp; Maintenance</a:t>
                      </a:r>
                    </a:p>
                  </a:txBody>
                  <a:tcPr marL="4123" marR="4123" marT="4123" marB="0" anchor="b">
                    <a:lnL w="1270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342</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a:rPr>
                        <a:t>2%</a:t>
                      </a:r>
                    </a:p>
                  </a:txBody>
                  <a:tcPr marL="4123" marR="4123" marT="4123"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4" name="Date Placeholder 3"/>
          <p:cNvSpPr>
            <a:spLocks noGrp="1"/>
          </p:cNvSpPr>
          <p:nvPr>
            <p:ph type="dt" sz="quarter" idx="10"/>
          </p:nvPr>
        </p:nvSpPr>
        <p:spPr>
          <a:xfrm>
            <a:off x="80482" y="6375970"/>
            <a:ext cx="4110518" cy="323850"/>
          </a:xfrm>
        </p:spPr>
        <p:txBody>
          <a:bodyPr/>
          <a:lstStyle/>
          <a:p>
            <a:r>
              <a:rPr lang="en-US" dirty="0"/>
              <a:t>Source: OPM </a:t>
            </a:r>
            <a:r>
              <a:rPr lang="en-US" dirty="0" err="1"/>
              <a:t>Fedscope</a:t>
            </a:r>
            <a:r>
              <a:rPr lang="en-US" dirty="0"/>
              <a:t> Data for Q1 2017</a:t>
            </a:r>
            <a:br>
              <a:rPr lang="en-US" dirty="0"/>
            </a:br>
            <a:r>
              <a:rPr lang="en-US" dirty="0"/>
              <a:t>Demographics are for Full-Time Employees and exclude Part-Time</a:t>
            </a:r>
          </a:p>
        </p:txBody>
      </p:sp>
      <p:sp>
        <p:nvSpPr>
          <p:cNvPr id="5" name="Slide Number Placeholder 4"/>
          <p:cNvSpPr>
            <a:spLocks noGrp="1"/>
          </p:cNvSpPr>
          <p:nvPr>
            <p:ph type="sldNum" sz="quarter" idx="11"/>
          </p:nvPr>
        </p:nvSpPr>
        <p:spPr/>
        <p:txBody>
          <a:bodyPr/>
          <a:lstStyle/>
          <a:p>
            <a:fld id="{1DAF63A2-55FF-45AE-993D-7F5AE00746FC}" type="slidenum">
              <a:rPr lang="en-US" smtClean="0"/>
              <a:pPr/>
              <a:t>52</a:t>
            </a:fld>
            <a:endParaRPr lang="en-US" dirty="0"/>
          </a:p>
        </p:txBody>
      </p:sp>
      <p:graphicFrame>
        <p:nvGraphicFramePr>
          <p:cNvPr id="6" name="Chart 5"/>
          <p:cNvGraphicFramePr>
            <a:graphicFrameLocks/>
          </p:cNvGraphicFramePr>
          <p:nvPr>
            <p:extLst>
              <p:ext uri="{D42A27DB-BD31-4B8C-83A1-F6EECF244321}">
                <p14:modId xmlns:p14="http://schemas.microsoft.com/office/powerpoint/2010/main" val="1630909274"/>
              </p:ext>
            </p:extLst>
          </p:nvPr>
        </p:nvGraphicFramePr>
        <p:xfrm>
          <a:off x="-381000" y="457200"/>
          <a:ext cx="4800600" cy="32004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4267200" y="937498"/>
            <a:ext cx="4648200" cy="2616101"/>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t>Hawaii’s federal workers tend to be white collar employees who work in administrative, business &amp; STEM type jobs</a:t>
            </a:r>
          </a:p>
          <a:p>
            <a:pPr marL="285750" indent="-285750">
              <a:spcBef>
                <a:spcPts val="600"/>
              </a:spcBef>
              <a:spcAft>
                <a:spcPts val="600"/>
              </a:spcAft>
              <a:buFont typeface="Arial" panose="020B0604020202020204" pitchFamily="34" charset="0"/>
              <a:buChar char="•"/>
            </a:pPr>
            <a:r>
              <a:rPr lang="en-US" dirty="0"/>
              <a:t>Blue Collar workers make up a smaller proportion of employees and mostly work in maintenance and plumbing jobs</a:t>
            </a:r>
          </a:p>
          <a:p>
            <a:pPr marL="285750" indent="-285750">
              <a:spcBef>
                <a:spcPts val="600"/>
              </a:spcBef>
              <a:spcAft>
                <a:spcPts val="600"/>
              </a:spcAft>
              <a:buFont typeface="Arial" panose="020B0604020202020204" pitchFamily="34" charset="0"/>
              <a:buChar char="•"/>
            </a:pPr>
            <a:endParaRPr lang="en-US" dirty="0"/>
          </a:p>
        </p:txBody>
      </p:sp>
    </p:spTree>
    <p:extLst>
      <p:ext uri="{BB962C8B-B14F-4D97-AF65-F5344CB8AC3E}">
        <p14:creationId xmlns:p14="http://schemas.microsoft.com/office/powerpoint/2010/main" val="36595830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f - 2017 Open season campaign Strategy</a:t>
            </a:r>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quarter" idx="10"/>
          </p:nvPr>
        </p:nvSpPr>
        <p:spPr/>
        <p:txBody>
          <a:bodyPr/>
          <a:lstStyle/>
          <a:p>
            <a:fld id="{54961EED-B9D9-432A-BDC7-7D41A5B1F043}" type="datetime1">
              <a:rPr lang="en-US" smtClean="0"/>
              <a:pPr/>
              <a:t>3/13/2018</a:t>
            </a:fld>
            <a:endParaRPr lang="en-US" dirty="0"/>
          </a:p>
        </p:txBody>
      </p:sp>
      <p:sp>
        <p:nvSpPr>
          <p:cNvPr id="5" name="Slide Number Placeholder 4"/>
          <p:cNvSpPr>
            <a:spLocks noGrp="1"/>
          </p:cNvSpPr>
          <p:nvPr>
            <p:ph type="sldNum" sz="quarter" idx="11"/>
          </p:nvPr>
        </p:nvSpPr>
        <p:spPr/>
        <p:txBody>
          <a:bodyPr/>
          <a:lstStyle/>
          <a:p>
            <a:fld id="{78D11F83-6AB6-428A-A997-920F9E1AD151}" type="slidenum">
              <a:rPr lang="en-US" smtClean="0"/>
              <a:pPr/>
              <a:t>53</a:t>
            </a:fld>
            <a:endParaRPr lang="en-US" dirty="0"/>
          </a:p>
        </p:txBody>
      </p:sp>
    </p:spTree>
    <p:extLst>
      <p:ext uri="{BB962C8B-B14F-4D97-AF65-F5344CB8AC3E}">
        <p14:creationId xmlns:p14="http://schemas.microsoft.com/office/powerpoint/2010/main" val="12198520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FEP Press Release Timeline</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54</a:t>
            </a:fld>
            <a:endParaRPr lang="en-US" dirty="0">
              <a:solidFill>
                <a:srgbClr val="FFFFFF"/>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762000"/>
            <a:ext cx="8236237" cy="5303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44651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2017 National Campaign Media Assignment</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55</a:t>
            </a:fld>
            <a:endParaRPr lang="en-US" dirty="0">
              <a:solidFill>
                <a:srgbClr val="FFFFFF"/>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62000"/>
            <a:ext cx="8867054" cy="5394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43809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Channel Approach</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56</a:t>
            </a:fld>
            <a:endParaRPr lang="en-US" dirty="0">
              <a:solidFill>
                <a:srgbClr val="FFFFFF"/>
              </a:solidFill>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838200"/>
            <a:ext cx="7646377" cy="5303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43809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The Path to Conversion</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57</a:t>
            </a:fld>
            <a:endParaRPr lang="en-US" dirty="0">
              <a:solidFill>
                <a:srgbClr val="FFFFFF"/>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838200"/>
            <a:ext cx="8955904" cy="4937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43809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2017 National Advertising Campaign</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58</a:t>
            </a:fld>
            <a:endParaRPr lang="en-US" dirty="0">
              <a:solidFill>
                <a:srgbClr val="FFFFFF"/>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914400"/>
            <a:ext cx="8682641" cy="5394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43809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Channel Allocation</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59</a:t>
            </a:fld>
            <a:endParaRPr lang="en-US" dirty="0">
              <a:solidFill>
                <a:srgbClr val="FFFFFF"/>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43" y="1371600"/>
            <a:ext cx="8807149" cy="3749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4380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Landscape</a:t>
            </a:r>
          </a:p>
        </p:txBody>
      </p:sp>
      <p:sp>
        <p:nvSpPr>
          <p:cNvPr id="3" name="Content Placeholder 2"/>
          <p:cNvSpPr>
            <a:spLocks noGrp="1"/>
          </p:cNvSpPr>
          <p:nvPr>
            <p:ph idx="1"/>
          </p:nvPr>
        </p:nvSpPr>
        <p:spPr/>
        <p:txBody>
          <a:bodyPr/>
          <a:lstStyle/>
          <a:p>
            <a:pPr marL="0" indent="0">
              <a:buNone/>
            </a:pPr>
            <a:r>
              <a:rPr lang="en-US" b="1" dirty="0"/>
              <a:t>FEP Strengths</a:t>
            </a:r>
          </a:p>
          <a:p>
            <a:pPr>
              <a:buFont typeface="Arial" panose="020B0604020202020204" pitchFamily="34" charset="0"/>
              <a:buChar char="•"/>
            </a:pPr>
            <a:r>
              <a:rPr lang="en-US" dirty="0"/>
              <a:t>Strong Blue Cross Blue Shield brand recognition nationally.</a:t>
            </a:r>
          </a:p>
          <a:p>
            <a:pPr>
              <a:buFont typeface="Arial" panose="020B0604020202020204" pitchFamily="34" charset="0"/>
              <a:buChar char="•"/>
            </a:pPr>
            <a:r>
              <a:rPr lang="en-US" dirty="0"/>
              <a:t>Association provides strategic and operational support.</a:t>
            </a:r>
          </a:p>
          <a:p>
            <a:pPr>
              <a:buFont typeface="Arial" panose="020B0604020202020204" pitchFamily="34" charset="0"/>
              <a:buChar char="•"/>
            </a:pPr>
            <a:r>
              <a:rPr lang="en-US" dirty="0"/>
              <a:t>National provider network coverage.</a:t>
            </a:r>
          </a:p>
          <a:p>
            <a:pPr>
              <a:buFont typeface="Arial" panose="020B0604020202020204" pitchFamily="34" charset="0"/>
              <a:buChar char="•"/>
            </a:pPr>
            <a:r>
              <a:rPr lang="en-US" dirty="0"/>
              <a:t>Dedicated call center and claims processing staff.</a:t>
            </a:r>
          </a:p>
          <a:p>
            <a:pPr>
              <a:buFont typeface="Arial" panose="020B0604020202020204" pitchFamily="34" charset="0"/>
              <a:buChar char="•"/>
            </a:pPr>
            <a:r>
              <a:rPr lang="en-US" dirty="0"/>
              <a:t>Continued support of Honolulu-Pacific Federal Executive Board, which maintains relationships with local federal agency offices.</a:t>
            </a:r>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6</a:t>
            </a:fld>
            <a:endParaRPr lang="en-US"/>
          </a:p>
        </p:txBody>
      </p:sp>
    </p:spTree>
    <p:extLst>
      <p:ext uri="{BB962C8B-B14F-4D97-AF65-F5344CB8AC3E}">
        <p14:creationId xmlns:p14="http://schemas.microsoft.com/office/powerpoint/2010/main" val="39600876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Strategic Media Partners</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60</a:t>
            </a:fld>
            <a:endParaRPr lang="en-US" dirty="0">
              <a:solidFill>
                <a:srgbClr val="FFFFFF"/>
              </a:solidFill>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838" y="1019175"/>
            <a:ext cx="7934325"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43809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a:t>Hawaii-specific Media Plan</a:t>
            </a:r>
          </a:p>
        </p:txBody>
      </p:sp>
      <p:sp>
        <p:nvSpPr>
          <p:cNvPr id="4" name="Date Placeholder 3"/>
          <p:cNvSpPr>
            <a:spLocks noGrp="1"/>
          </p:cNvSpPr>
          <p:nvPr>
            <p:ph type="dt" sz="quarter" idx="10"/>
          </p:nvPr>
        </p:nvSpPr>
        <p:spPr>
          <a:xfrm>
            <a:off x="457200" y="6457950"/>
            <a:ext cx="2362200" cy="323850"/>
          </a:xfrm>
        </p:spPr>
        <p:txBody>
          <a:bodyPr/>
          <a:lstStyle/>
          <a:p>
            <a:r>
              <a:rPr lang="en-US" dirty="0">
                <a:solidFill>
                  <a:srgbClr val="FFFFFF"/>
                </a:solidFill>
              </a:rPr>
              <a:t>Source: UHERO, HIWI and DBEDT Reports</a:t>
            </a:r>
          </a:p>
        </p:txBody>
      </p:sp>
      <p:sp>
        <p:nvSpPr>
          <p:cNvPr id="5" name="Slide Number Placeholder 4"/>
          <p:cNvSpPr>
            <a:spLocks noGrp="1"/>
          </p:cNvSpPr>
          <p:nvPr>
            <p:ph type="sldNum" sz="quarter" idx="11"/>
          </p:nvPr>
        </p:nvSpPr>
        <p:spPr/>
        <p:txBody>
          <a:bodyPr/>
          <a:lstStyle/>
          <a:p>
            <a:fld id="{1DAF63A2-55FF-45AE-993D-7F5AE00746FC}" type="slidenum">
              <a:rPr lang="en-US" smtClean="0">
                <a:solidFill>
                  <a:srgbClr val="FFFFFF"/>
                </a:solidFill>
              </a:rPr>
              <a:pPr/>
              <a:t>61</a:t>
            </a:fld>
            <a:endParaRPr lang="en-US" dirty="0">
              <a:solidFill>
                <a:srgbClr val="FFFFFF"/>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762000"/>
            <a:ext cx="3936838" cy="5577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6838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dirty="0"/>
              <a:t>FEP Strengths (Continued)</a:t>
            </a:r>
          </a:p>
          <a:p>
            <a:pPr>
              <a:buFont typeface="Arial" panose="020B0604020202020204" pitchFamily="34" charset="0"/>
              <a:buChar char="•"/>
            </a:pPr>
            <a:r>
              <a:rPr lang="en-US" dirty="0"/>
              <a:t>Minor year-over-year benefit changes allow for program benefit continuity.</a:t>
            </a:r>
          </a:p>
          <a:p>
            <a:pPr>
              <a:buFont typeface="Arial" panose="020B0604020202020204" pitchFamily="34" charset="0"/>
              <a:buChar char="•"/>
            </a:pPr>
            <a:r>
              <a:rPr lang="en-US" dirty="0"/>
              <a:t>Financially stable.</a:t>
            </a:r>
          </a:p>
          <a:p>
            <a:pPr marL="0" indent="0">
              <a:buNone/>
            </a:pPr>
            <a:endParaRPr lang="en-US" dirty="0"/>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7</a:t>
            </a:fld>
            <a:endParaRPr lang="en-US"/>
          </a:p>
        </p:txBody>
      </p:sp>
    </p:spTree>
    <p:extLst>
      <p:ext uri="{BB962C8B-B14F-4D97-AF65-F5344CB8AC3E}">
        <p14:creationId xmlns:p14="http://schemas.microsoft.com/office/powerpoint/2010/main" val="2739653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Landscape</a:t>
            </a:r>
          </a:p>
        </p:txBody>
      </p:sp>
      <p:sp>
        <p:nvSpPr>
          <p:cNvPr id="3" name="Content Placeholder 2"/>
          <p:cNvSpPr>
            <a:spLocks noGrp="1"/>
          </p:cNvSpPr>
          <p:nvPr>
            <p:ph idx="1"/>
          </p:nvPr>
        </p:nvSpPr>
        <p:spPr/>
        <p:txBody>
          <a:bodyPr/>
          <a:lstStyle/>
          <a:p>
            <a:pPr marL="0" indent="0">
              <a:buNone/>
            </a:pPr>
            <a:r>
              <a:rPr lang="en-US" b="1" dirty="0"/>
              <a:t>FEP Challenges</a:t>
            </a:r>
          </a:p>
          <a:p>
            <a:pPr>
              <a:buFont typeface="Arial" panose="020B0604020202020204" pitchFamily="34" charset="0"/>
              <a:buChar char="•"/>
            </a:pPr>
            <a:r>
              <a:rPr lang="en-US" dirty="0"/>
              <a:t>Continued corporate focus on commercial lines of business.</a:t>
            </a:r>
          </a:p>
          <a:p>
            <a:pPr>
              <a:buFont typeface="Arial" panose="020B0604020202020204" pitchFamily="34" charset="0"/>
              <a:buChar char="•"/>
            </a:pPr>
            <a:r>
              <a:rPr lang="en-US" dirty="0"/>
              <a:t>Primary, competing Fed87 plan also enjoys HMSA brand recognition while having lower premiums. </a:t>
            </a:r>
          </a:p>
          <a:p>
            <a:pPr>
              <a:buFont typeface="Arial" panose="020B0604020202020204" pitchFamily="34" charset="0"/>
              <a:buChar char="•"/>
            </a:pPr>
            <a:r>
              <a:rPr lang="en-US" dirty="0"/>
              <a:t>FEP has transient population due to constant work relocation.</a:t>
            </a:r>
          </a:p>
          <a:p>
            <a:pPr>
              <a:buFont typeface="Arial" panose="020B0604020202020204" pitchFamily="34" charset="0"/>
              <a:buChar char="•"/>
            </a:pPr>
            <a:r>
              <a:rPr lang="en-US" dirty="0"/>
              <a:t>Low neighbor island market penetration.</a:t>
            </a:r>
          </a:p>
          <a:p>
            <a:pPr>
              <a:buFont typeface="Arial" panose="020B0604020202020204" pitchFamily="34" charset="0"/>
              <a:buChar char="•"/>
            </a:pPr>
            <a:r>
              <a:rPr lang="en-US" dirty="0"/>
              <a:t>Total number of federal agencies and staff is relatively flat from year-to-year.</a:t>
            </a:r>
          </a:p>
          <a:p>
            <a:pPr>
              <a:buFont typeface="Arial" panose="020B0604020202020204" pitchFamily="34" charset="0"/>
              <a:buChar char="•"/>
            </a:pPr>
            <a:endParaRPr lang="en-US" dirty="0"/>
          </a:p>
          <a:p>
            <a:pPr marL="0" indent="0">
              <a:buNone/>
            </a:pPr>
            <a:endParaRPr lang="en-US" dirty="0"/>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8</a:t>
            </a:fld>
            <a:endParaRPr lang="en-US"/>
          </a:p>
        </p:txBody>
      </p:sp>
    </p:spTree>
    <p:extLst>
      <p:ext uri="{BB962C8B-B14F-4D97-AF65-F5344CB8AC3E}">
        <p14:creationId xmlns:p14="http://schemas.microsoft.com/office/powerpoint/2010/main" val="3605711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FEP Landscape</a:t>
            </a:r>
          </a:p>
        </p:txBody>
      </p:sp>
      <p:sp>
        <p:nvSpPr>
          <p:cNvPr id="3" name="Content Placeholder 2"/>
          <p:cNvSpPr>
            <a:spLocks noGrp="1"/>
          </p:cNvSpPr>
          <p:nvPr>
            <p:ph idx="1"/>
          </p:nvPr>
        </p:nvSpPr>
        <p:spPr/>
        <p:txBody>
          <a:bodyPr/>
          <a:lstStyle/>
          <a:p>
            <a:pPr marL="0" indent="0">
              <a:buNone/>
            </a:pPr>
            <a:r>
              <a:rPr lang="en-US" b="1" dirty="0"/>
              <a:t>FEP Challenges (Continued)</a:t>
            </a:r>
          </a:p>
          <a:p>
            <a:pPr>
              <a:buFont typeface="Arial" panose="020B0604020202020204" pitchFamily="34" charset="0"/>
              <a:buChar char="•"/>
            </a:pPr>
            <a:r>
              <a:rPr lang="en-US" dirty="0"/>
              <a:t>Ability to penetrate certain federal agencies to provide on-site field service is limited.</a:t>
            </a:r>
          </a:p>
          <a:p>
            <a:pPr>
              <a:buFont typeface="Arial" panose="020B0604020202020204" pitchFamily="34" charset="0"/>
              <a:buChar char="•"/>
            </a:pPr>
            <a:r>
              <a:rPr lang="en-US" dirty="0"/>
              <a:t>FEP member data is not housed internally.</a:t>
            </a:r>
          </a:p>
          <a:p>
            <a:pPr>
              <a:buFont typeface="Arial" panose="020B0604020202020204" pitchFamily="34" charset="0"/>
              <a:buChar char="•"/>
            </a:pPr>
            <a:r>
              <a:rPr lang="en-US" dirty="0"/>
              <a:t>No year round advertising or engagement strategies outside of open season to retain members. </a:t>
            </a:r>
          </a:p>
          <a:p>
            <a:pPr>
              <a:buFont typeface="Arial" panose="020B0604020202020204" pitchFamily="34" charset="0"/>
              <a:buChar char="•"/>
            </a:pPr>
            <a:endParaRPr lang="en-US" dirty="0"/>
          </a:p>
          <a:p>
            <a:pPr marL="0" indent="0">
              <a:buNone/>
            </a:pPr>
            <a:endParaRPr lang="en-US" dirty="0"/>
          </a:p>
        </p:txBody>
      </p:sp>
      <p:sp>
        <p:nvSpPr>
          <p:cNvPr id="4" name="Date Placeholder 3"/>
          <p:cNvSpPr>
            <a:spLocks noGrp="1"/>
          </p:cNvSpPr>
          <p:nvPr>
            <p:ph type="dt" sz="quarter" idx="10"/>
          </p:nvPr>
        </p:nvSpPr>
        <p:spPr/>
        <p:txBody>
          <a:bodyPr/>
          <a:lstStyle/>
          <a:p>
            <a:fld id="{31143EAB-5DCD-438B-8F08-5A360D56AEFC}" type="datetime1">
              <a:rPr lang="en-US" smtClean="0"/>
              <a:pPr/>
              <a:t>3/13/2018</a:t>
            </a:fld>
            <a:endParaRPr lang="en-US"/>
          </a:p>
        </p:txBody>
      </p:sp>
      <p:sp>
        <p:nvSpPr>
          <p:cNvPr id="5" name="Slide Number Placeholder 4"/>
          <p:cNvSpPr>
            <a:spLocks noGrp="1"/>
          </p:cNvSpPr>
          <p:nvPr>
            <p:ph type="sldNum" sz="quarter" idx="11"/>
          </p:nvPr>
        </p:nvSpPr>
        <p:spPr/>
        <p:txBody>
          <a:bodyPr/>
          <a:lstStyle/>
          <a:p>
            <a:fld id="{1DAF63A2-55FF-45AE-993D-7F5AE00746FC}" type="slidenum">
              <a:rPr lang="en-US" smtClean="0"/>
              <a:pPr/>
              <a:t>9</a:t>
            </a:fld>
            <a:endParaRPr lang="en-US"/>
          </a:p>
        </p:txBody>
      </p:sp>
    </p:spTree>
    <p:extLst>
      <p:ext uri="{BB962C8B-B14F-4D97-AF65-F5344CB8AC3E}">
        <p14:creationId xmlns:p14="http://schemas.microsoft.com/office/powerpoint/2010/main" val="3157691278"/>
      </p:ext>
    </p:extLst>
  </p:cSld>
  <p:clrMapOvr>
    <a:masterClrMapping/>
  </p:clrMapOvr>
</p:sld>
</file>

<file path=ppt/theme/theme1.xml><?xml version="1.0" encoding="utf-8"?>
<a:theme xmlns:a="http://schemas.openxmlformats.org/drawingml/2006/main" name="FEP Overv iew">
  <a:themeElements>
    <a:clrScheme name="Brand Colors">
      <a:dk1>
        <a:srgbClr val="000000"/>
      </a:dk1>
      <a:lt1>
        <a:srgbClr val="FFFFFF"/>
      </a:lt1>
      <a:dk2>
        <a:srgbClr val="000000"/>
      </a:dk2>
      <a:lt2>
        <a:srgbClr val="808080"/>
      </a:lt2>
      <a:accent1>
        <a:srgbClr val="89D4EF"/>
      </a:accent1>
      <a:accent2>
        <a:srgbClr val="24588D"/>
      </a:accent2>
      <a:accent3>
        <a:srgbClr val="98C21F"/>
      </a:accent3>
      <a:accent4>
        <a:srgbClr val="0076C0"/>
      </a:accent4>
      <a:accent5>
        <a:srgbClr val="DAEDEF"/>
      </a:accent5>
      <a:accent6>
        <a:srgbClr val="00AEEF"/>
      </a:accent6>
      <a:hlink>
        <a:srgbClr val="009999"/>
      </a:hlink>
      <a:folHlink>
        <a:srgbClr val="99CC00"/>
      </a:folHlink>
    </a:clrScheme>
    <a:fontScheme name="HMSA Corporate 1">
      <a:majorFont>
        <a:latin typeface="Franklin Gothic Medium"/>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MSA Corporate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MSA Corporate 1 2">
        <a:dk1>
          <a:srgbClr val="0078C1"/>
        </a:dk1>
        <a:lt1>
          <a:srgbClr val="FFFFFF"/>
        </a:lt1>
        <a:dk2>
          <a:srgbClr val="000000"/>
        </a:dk2>
        <a:lt2>
          <a:srgbClr val="808080"/>
        </a:lt2>
        <a:accent1>
          <a:srgbClr val="BBE0E3"/>
        </a:accent1>
        <a:accent2>
          <a:srgbClr val="333399"/>
        </a:accent2>
        <a:accent3>
          <a:srgbClr val="FFFFFF"/>
        </a:accent3>
        <a:accent4>
          <a:srgbClr val="0065A4"/>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rand Colors">
    <a:dk1>
      <a:srgbClr val="000000"/>
    </a:dk1>
    <a:lt1>
      <a:srgbClr val="FFFFFF"/>
    </a:lt1>
    <a:dk2>
      <a:srgbClr val="000000"/>
    </a:dk2>
    <a:lt2>
      <a:srgbClr val="808080"/>
    </a:lt2>
    <a:accent1>
      <a:srgbClr val="89D4EF"/>
    </a:accent1>
    <a:accent2>
      <a:srgbClr val="24588D"/>
    </a:accent2>
    <a:accent3>
      <a:srgbClr val="98C21F"/>
    </a:accent3>
    <a:accent4>
      <a:srgbClr val="0076C0"/>
    </a:accent4>
    <a:accent5>
      <a:srgbClr val="DAEDEF"/>
    </a:accent5>
    <a:accent6>
      <a:srgbClr val="00AEEF"/>
    </a:accent6>
    <a:hlink>
      <a:srgbClr val="009999"/>
    </a:hlink>
    <a:folHlink>
      <a:srgbClr val="99CC0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ategory0 xmlns="1ce73de8-8e40-4908-98c7-db7069f8e3f6">Corporate Templates</Category0>
    <Hidden xmlns="1ce73de8-8e40-4908-98c7-db7069f8e3f6">false</Hidden>
    <Owner xmlns="1ce73de8-8e40-4908-98c7-db7069f8e3f6">Communications</Owner>
    <Info xmlns="1ce73de8-8e40-4908-98c7-db7069f8e3f6">
      <Url xsi:nil="true"/>
      <Description xsi:nil="true"/>
    </Info>
    <SPSDescription xmlns="1ce73de8-8e40-4908-98c7-db7069f8e3f6" xsi:nil="true"/>
    <Version0 xmlns="1ce73de8-8e40-4908-98c7-db7069f8e3f6">rev. 07.11.2015</Version0>
    <Status xmlns="1ce73de8-8e40-4908-98c7-db7069f8e3f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DFAB1345E47DA45A05DC23247182D01" ma:contentTypeVersion="7" ma:contentTypeDescription="Create a new document." ma:contentTypeScope="" ma:versionID="494e80b43b93a72b4774a439edc8179d">
  <xsd:schema xmlns:xsd="http://www.w3.org/2001/XMLSchema" xmlns:xs="http://www.w3.org/2001/XMLSchema" xmlns:p="http://schemas.microsoft.com/office/2006/metadata/properties" xmlns:ns2="1ce73de8-8e40-4908-98c7-db7069f8e3f6" targetNamespace="http://schemas.microsoft.com/office/2006/metadata/properties" ma:root="true" ma:fieldsID="0f8c527a938025cee79f3e6b2d48cffa" ns2:_="">
    <xsd:import namespace="1ce73de8-8e40-4908-98c7-db7069f8e3f6"/>
    <xsd:element name="properties">
      <xsd:complexType>
        <xsd:sequence>
          <xsd:element name="documentManagement">
            <xsd:complexType>
              <xsd:all>
                <xsd:element ref="ns2:Version0" minOccurs="0"/>
                <xsd:element ref="ns2:Owner"/>
                <xsd:element ref="ns2:Category0"/>
                <xsd:element ref="ns2:Info" minOccurs="0"/>
                <xsd:element ref="ns2:SPSDescription" minOccurs="0"/>
                <xsd:element ref="ns2:Status" minOccurs="0"/>
                <xsd:element ref="ns2:Hidd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e73de8-8e40-4908-98c7-db7069f8e3f6" elementFormDefault="qualified">
    <xsd:import namespace="http://schemas.microsoft.com/office/2006/documentManagement/types"/>
    <xsd:import namespace="http://schemas.microsoft.com/office/infopath/2007/PartnerControls"/>
    <xsd:element name="Version0" ma:index="8" nillable="true" ma:displayName="Version" ma:internalName="Version0">
      <xsd:simpleType>
        <xsd:restriction base="dms:Text">
          <xsd:maxLength value="30"/>
        </xsd:restriction>
      </xsd:simpleType>
    </xsd:element>
    <xsd:element name="Owner" ma:index="9" ma:displayName="Dept/Committee" ma:description="If your department is not listed please contact the Web Unit." ma:format="Dropdown" ma:internalName="Owner">
      <xsd:simpleType>
        <xsd:restriction base="dms:Choice">
          <xsd:enumeration value="Admin Services"/>
          <xsd:enumeration value="Business Continuity"/>
          <xsd:enumeration value="Claims Administration"/>
          <xsd:enumeration value="Communications"/>
          <xsd:enumeration value="Compliance &amp; Ethics"/>
          <xsd:enumeration value="Finance &amp; Accounting"/>
          <xsd:enumeration value="FS Admin Support"/>
          <xsd:enumeration value="Human Resources"/>
          <xsd:enumeration value="Information Protection"/>
          <xsd:enumeration value="Information Systems"/>
          <xsd:enumeration value="Medical Management"/>
          <xsd:enumeration value="PACT"/>
          <xsd:enumeration value="Privacy Office"/>
          <xsd:enumeration value="Product Management"/>
          <xsd:enumeration value="Rewards and Recognition"/>
          <xsd:enumeration value="SEPG"/>
          <xsd:enumeration value="TRC"/>
        </xsd:restriction>
      </xsd:simpleType>
    </xsd:element>
    <xsd:element name="Category0" ma:index="10" ma:displayName="Category" ma:description="If the desired category is not available please contact the Web Unit." ma:format="Dropdown" ma:internalName="Category0">
      <xsd:simpleType>
        <xsd:restriction base="dms:Choice">
          <xsd:enumeration value="Access Forms"/>
          <xsd:enumeration value="Accounts Payable Forms"/>
          <xsd:enumeration value="Acknowledgement Form"/>
          <xsd:enumeration value="Administration"/>
          <xsd:enumeration value="Award Notification"/>
          <xsd:enumeration value="Benefits Forms"/>
          <xsd:enumeration value="Check/Payment Request"/>
          <xsd:enumeration value="Compliance Forms"/>
          <xsd:enumeration value="Corporate Templates"/>
          <xsd:enumeration value="Education / Training"/>
          <xsd:enumeration value="Employment"/>
          <xsd:enumeration value="Evaluation"/>
          <xsd:enumeration value="Forms Instructions"/>
          <xsd:enumeration value="Health &amp; Safety"/>
          <xsd:enumeration value="Member Forms"/>
          <xsd:enumeration value="Nomination Forms"/>
          <xsd:enumeration value="Order Forms"/>
          <xsd:enumeration value="Payroll Forms"/>
          <xsd:enumeration value="PMP"/>
          <xsd:enumeration value="Privacy Forms"/>
          <xsd:enumeration value="Proposal Forms"/>
          <xsd:enumeration value="Referral Forms"/>
          <xsd:enumeration value="Registration Forms"/>
          <xsd:enumeration value="Review Request"/>
          <xsd:enumeration value="Sample Forms"/>
          <xsd:enumeration value="Tax Forms"/>
          <xsd:enumeration value="Testing"/>
          <xsd:enumeration value="Video Voices Forms"/>
          <xsd:enumeration value="Work Request"/>
        </xsd:restriction>
      </xsd:simpleType>
    </xsd:element>
    <xsd:element name="Info" ma:index="11" nillable="true" ma:displayName="Info" ma:format="Hyperlink" ma:internalName="Info">
      <xsd:complexType>
        <xsd:complexContent>
          <xsd:extension base="dms:URL">
            <xsd:sequence>
              <xsd:element name="Url" type="dms:ValidUrl" minOccurs="0" nillable="true"/>
              <xsd:element name="Description" type="xsd:string" nillable="true"/>
            </xsd:sequence>
          </xsd:extension>
        </xsd:complexContent>
      </xsd:complexType>
    </xsd:element>
    <xsd:element name="SPSDescription" ma:index="12" nillable="true" ma:displayName="SPSDescription" ma:internalName="SPSDescription">
      <xsd:simpleType>
        <xsd:restriction base="dms:Note">
          <xsd:maxLength value="255"/>
        </xsd:restriction>
      </xsd:simpleType>
    </xsd:element>
    <xsd:element name="Status" ma:index="13" nillable="true" ma:displayName="Status" ma:internalName="Status">
      <xsd:simpleType>
        <xsd:restriction base="dms:Choice"/>
      </xsd:simpleType>
    </xsd:element>
    <xsd:element name="Hidden" ma:index="14" nillable="true" ma:displayName="Hidden" ma:default="0" ma:internalName="Hidden">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31ECDA4-24CF-45C0-BEA5-F9852A78FB4A}">
  <ds:schemaRefs>
    <ds:schemaRef ds:uri="http://schemas.microsoft.com/sharepoint/v3/contenttype/forms"/>
  </ds:schemaRefs>
</ds:datastoreItem>
</file>

<file path=customXml/itemProps2.xml><?xml version="1.0" encoding="utf-8"?>
<ds:datastoreItem xmlns:ds="http://schemas.openxmlformats.org/officeDocument/2006/customXml" ds:itemID="{CBB9FA69-D8A8-4BAC-B122-26A744D84328}">
  <ds:schemaRefs>
    <ds:schemaRef ds:uri="http://schemas.microsoft.com/office/infopath/2007/PartnerControls"/>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openxmlformats.org/package/2006/metadata/core-properties"/>
    <ds:schemaRef ds:uri="1ce73de8-8e40-4908-98c7-db7069f8e3f6"/>
    <ds:schemaRef ds:uri="http://www.w3.org/XML/1998/namespace"/>
  </ds:schemaRefs>
</ds:datastoreItem>
</file>

<file path=customXml/itemProps3.xml><?xml version="1.0" encoding="utf-8"?>
<ds:datastoreItem xmlns:ds="http://schemas.openxmlformats.org/officeDocument/2006/customXml" ds:itemID="{37B51BB4-2A6F-46DD-8736-93CED98D2E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e73de8-8e40-4908-98c7-db7069f8e3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FEP Overv iew</Template>
  <TotalTime>649</TotalTime>
  <Words>4295</Words>
  <Application>Microsoft Office PowerPoint</Application>
  <PresentationFormat>On-screen Show (4:3)</PresentationFormat>
  <Paragraphs>1062</Paragraphs>
  <Slides>61</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61</vt:i4>
      </vt:variant>
    </vt:vector>
  </HeadingPairs>
  <TitlesOfParts>
    <vt:vector size="70" baseType="lpstr">
      <vt:lpstr>Arial</vt:lpstr>
      <vt:lpstr>Arial Narrow</vt:lpstr>
      <vt:lpstr>Calibri</vt:lpstr>
      <vt:lpstr>Franklin Gothic Medium</vt:lpstr>
      <vt:lpstr>Georgia</vt:lpstr>
      <vt:lpstr>Times New Roman</vt:lpstr>
      <vt:lpstr>Trebuchet MS</vt:lpstr>
      <vt:lpstr>Wingdings</vt:lpstr>
      <vt:lpstr>FEP Overv iew</vt:lpstr>
      <vt:lpstr>PowerPoint Presentation</vt:lpstr>
      <vt:lpstr>Agenda</vt:lpstr>
      <vt:lpstr>FEP Landscape</vt:lpstr>
      <vt:lpstr>FEP Landscape</vt:lpstr>
      <vt:lpstr>FEP Landscape</vt:lpstr>
      <vt:lpstr>FEP Landscape</vt:lpstr>
      <vt:lpstr>PowerPoint Presentation</vt:lpstr>
      <vt:lpstr>FEP Landscape</vt:lpstr>
      <vt:lpstr>FEP Landscape</vt:lpstr>
      <vt:lpstr>FEP Landscape</vt:lpstr>
      <vt:lpstr>FEP Landscape</vt:lpstr>
      <vt:lpstr>FEP Landscape</vt:lpstr>
      <vt:lpstr>PowerPoint Presentation</vt:lpstr>
      <vt:lpstr>FEP Governance</vt:lpstr>
      <vt:lpstr>FEP Governance</vt:lpstr>
      <vt:lpstr>FEP Governance</vt:lpstr>
      <vt:lpstr>PowerPoint Presentation</vt:lpstr>
      <vt:lpstr>FEP Member Profile</vt:lpstr>
      <vt:lpstr>FEP Member Profile</vt:lpstr>
      <vt:lpstr>FEP Member Profile</vt:lpstr>
      <vt:lpstr>FEP Member Profile</vt:lpstr>
      <vt:lpstr>FEP Member Profile</vt:lpstr>
      <vt:lpstr>FEP Member Profile</vt:lpstr>
      <vt:lpstr>FEP Member Profile</vt:lpstr>
      <vt:lpstr>FEP Member Profile</vt:lpstr>
      <vt:lpstr>FEP Member Profile</vt:lpstr>
      <vt:lpstr>PowerPoint Presentation</vt:lpstr>
      <vt:lpstr>Appendix</vt:lpstr>
      <vt:lpstr>Appendix a - Membership past &amp; present</vt:lpstr>
      <vt:lpstr>FEHBP Membership &amp; Market Share</vt:lpstr>
      <vt:lpstr>FEP – Neighbor Island Membership &amp; Market Share</vt:lpstr>
      <vt:lpstr>PowerPoint Presentation</vt:lpstr>
      <vt:lpstr>Appendix b - Rates</vt:lpstr>
      <vt:lpstr>FEHBP Total Rates</vt:lpstr>
      <vt:lpstr>PowerPoint Presentation</vt:lpstr>
      <vt:lpstr>FEHBP Employee Rates</vt:lpstr>
      <vt:lpstr>PowerPoint Presentation</vt:lpstr>
      <vt:lpstr>Appendix c - Products &amp; competitors</vt:lpstr>
      <vt:lpstr>Market &amp; Product Overview</vt:lpstr>
      <vt:lpstr>FEP/BCBS vs. HMSA &amp; Kaiser</vt:lpstr>
      <vt:lpstr>National Competitors and Products</vt:lpstr>
      <vt:lpstr>Other National Competitors and Products</vt:lpstr>
      <vt:lpstr>Other National Competitors and Products</vt:lpstr>
      <vt:lpstr>National Competitors (Comparable w/ FEP)</vt:lpstr>
      <vt:lpstr>FEHBP High Deductible Health Plans and HSA’s</vt:lpstr>
      <vt:lpstr>Appendix d - Economic Factors</vt:lpstr>
      <vt:lpstr>Overall Economic Outlook</vt:lpstr>
      <vt:lpstr>Overall Economic Outlook (cont.)</vt:lpstr>
      <vt:lpstr>Appendix e - Demographic Factors</vt:lpstr>
      <vt:lpstr>Income Distribution of FEP Active Subscribers by plan</vt:lpstr>
      <vt:lpstr>Age Distribution of FEP Active Subscribers by plan</vt:lpstr>
      <vt:lpstr>Demographics of the Federal Workforce</vt:lpstr>
      <vt:lpstr>Appendix f - 2017 Open season campaign Strategy</vt:lpstr>
      <vt:lpstr>FEP Press Release Timeline</vt:lpstr>
      <vt:lpstr>2017 National Campaign Media Assignment</vt:lpstr>
      <vt:lpstr>Channel Approach</vt:lpstr>
      <vt:lpstr>The Path to Conversion</vt:lpstr>
      <vt:lpstr>2017 National Advertising Campaign</vt:lpstr>
      <vt:lpstr>Channel Allocation</vt:lpstr>
      <vt:lpstr>Strategic Media Partners</vt:lpstr>
      <vt:lpstr>Hawaii-specific Media Plan</vt:lpstr>
    </vt:vector>
  </TitlesOfParts>
  <Company>Hawaii Medical Service Association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FEHBP-FEP</dc:title>
  <dc:creator>Jenell Juarez</dc:creator>
  <cp:lastModifiedBy>Jeremy Miller</cp:lastModifiedBy>
  <cp:revision>46</cp:revision>
  <cp:lastPrinted>2014-01-13T23:54:55Z</cp:lastPrinted>
  <dcterms:created xsi:type="dcterms:W3CDTF">2017-07-08T01:47:42Z</dcterms:created>
  <dcterms:modified xsi:type="dcterms:W3CDTF">2018-03-14T01:58:28Z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Communications</vt:lpwstr>
  </property>
  <property fmtid="{D5CDD505-2E9C-101B-9397-08002B2CF9AE}" pid="3" name="Category0">
    <vt:lpwstr>Corporate Templates</vt:lpwstr>
  </property>
  <property fmtid="{D5CDD505-2E9C-101B-9397-08002B2CF9AE}" pid="4" name="SPSDescription">
    <vt:lpwstr/>
  </property>
  <property fmtid="{D5CDD505-2E9C-101B-9397-08002B2CF9AE}" pid="5" name="Version0">
    <vt:lpwstr/>
  </property>
  <property fmtid="{D5CDD505-2E9C-101B-9397-08002B2CF9AE}" pid="6" name="Info">
    <vt:lpwstr/>
  </property>
  <property fmtid="{D5CDD505-2E9C-101B-9397-08002B2CF9AE}" pid="7" name="Status">
    <vt:lpwstr/>
  </property>
  <property fmtid="{D5CDD505-2E9C-101B-9397-08002B2CF9AE}" pid="8" name="Order">
    <vt:r8>137600</vt:r8>
  </property>
  <property fmtid="{D5CDD505-2E9C-101B-9397-08002B2CF9AE}" pid="9" name="ContentTypeId">
    <vt:lpwstr>0x010100BDFAB1345E47DA45A05DC23247182D01</vt:lpwstr>
  </property>
</Properties>
</file>